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4.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sldIdLst>
    <p:sldId id="256" r:id="rId2"/>
    <p:sldId id="339" r:id="rId3"/>
    <p:sldId id="317" r:id="rId4"/>
    <p:sldId id="258" r:id="rId5"/>
    <p:sldId id="340" r:id="rId6"/>
    <p:sldId id="410" r:id="rId7"/>
    <p:sldId id="376" r:id="rId8"/>
    <p:sldId id="375" r:id="rId9"/>
    <p:sldId id="378" r:id="rId10"/>
    <p:sldId id="379" r:id="rId11"/>
    <p:sldId id="380" r:id="rId12"/>
    <p:sldId id="413" r:id="rId13"/>
    <p:sldId id="411" r:id="rId14"/>
    <p:sldId id="414" r:id="rId15"/>
    <p:sldId id="415" r:id="rId16"/>
    <p:sldId id="416" r:id="rId17"/>
    <p:sldId id="417" r:id="rId18"/>
    <p:sldId id="419" r:id="rId19"/>
    <p:sldId id="268" r:id="rId20"/>
    <p:sldId id="279" r:id="rId21"/>
    <p:sldId id="391" r:id="rId22"/>
    <p:sldId id="418" r:id="rId23"/>
    <p:sldId id="342" r:id="rId24"/>
    <p:sldId id="392" r:id="rId25"/>
    <p:sldId id="420" r:id="rId26"/>
    <p:sldId id="421" r:id="rId27"/>
    <p:sldId id="314" r:id="rId28"/>
  </p:sldIdLst>
  <p:sldSz cx="9144000" cy="6858000" type="screen4x3"/>
  <p:notesSz cx="6858000" cy="9144000"/>
  <p:embeddedFontLst>
    <p:embeddedFont>
      <p:font typeface="Bebas Neue" panose="020B0604020202020204" charset="0"/>
      <p:regular r:id="rId30"/>
    </p:embeddedFont>
    <p:embeddedFont>
      <p:font typeface="Calibri" panose="020F0502020204030204" pitchFamily="34" charset="0"/>
      <p:regular r:id="rId31"/>
      <p:bold r:id="rId32"/>
      <p:italic r:id="rId33"/>
      <p:boldItalic r:id="rId34"/>
    </p:embeddedFont>
    <p:embeddedFont>
      <p:font typeface="Franklin Gothic" panose="020B0604020202020204" charset="0"/>
      <p:regular r:id="rId35"/>
      <p:bold r:id="rId36"/>
      <p:italic r:id="rId37"/>
      <p:boldItalic r:id="rId38"/>
    </p:embeddedFont>
    <p:embeddedFont>
      <p:font typeface="Roboto Condensed" panose="020B0604020202020204" charset="0"/>
      <p:regular r:id="rId39"/>
      <p:bold r:id="rId40"/>
      <p:italic r:id="rId41"/>
      <p:boldItalic r:id="rId42"/>
    </p:embeddedFont>
    <p:embeddedFont>
      <p:font typeface="Roboto Mon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E"/>
    <a:srgbClr val="006600"/>
    <a:srgbClr val="008000"/>
    <a:srgbClr val="4D7731"/>
    <a:srgbClr val="7D9E3A"/>
    <a:srgbClr val="BADBA5"/>
    <a:srgbClr val="E2F0D9"/>
    <a:srgbClr val="8EB65A"/>
    <a:srgbClr val="FF00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0891" autoAdjust="0"/>
  </p:normalViewPr>
  <p:slideViewPr>
    <p:cSldViewPr snapToGrid="0" snapToObjects="1">
      <p:cViewPr>
        <p:scale>
          <a:sx n="74" d="100"/>
          <a:sy n="74" d="100"/>
        </p:scale>
        <p:origin x="1278"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una Función Almacenada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la función almacenada FN_OBTO_MONTO_BONO_ANNO que obtendrá el monto de bonificación de acuerdo a los años que el empleado lleva trabajando en la empresa. Para esto, se definen los parámetros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p_salario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p_annos_trab</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(todos numéricos), 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p_salario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usará en la sentencia SELECT para calcular el valor de la bonificación según el porcentaje que se obtenga desde la tabla TRAMO_BONIF_ANNOS_TRAB de acuerdo al rango en que se encuentre el años que se ingrese al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p_annos_trab</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la sección de ejecución, el resultado de la sentencia se almacenará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v_bonif_annos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que será retornada en la segunda cláusula RETURN. El tipo de dato de esta variable debe ser igual al tipo de dato especificado en la primera cláusula RETURN.</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bien 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se requiere para obtener el valor de la bonificación, es necesario porque se usa en la sección de control de errores para que se más fácil saber en qué empleado se produjo el error durante la ejecución de la función. Además, si ocurre un error la función retornará el valor cero.</a:t>
            </a:r>
          </a:p>
        </p:txBody>
      </p:sp>
    </p:spTree>
    <p:extLst>
      <p:ext uri="{BB962C8B-B14F-4D97-AF65-F5344CB8AC3E}">
        <p14:creationId xmlns:p14="http://schemas.microsoft.com/office/powerpoint/2010/main" val="4180486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Ejecutar una Función Almacenada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vez que las funciones se han creado y compiladas en forma correcta, pueden ser ejecutadas y en este paso cuando recién las acciones de la funciones serán ejecutadas (no necesariamente significa que la función obtenga los resultados esperados).  Para ejecutar una función existe diferentes opciones.</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primera opción es usarlas en sentencias SQL. De esta forma, nuestras funciones se usan igual como las funciones de una fila y de grupo propias de Oracle.</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los ejemplos se muestra el uso de las dos funciones creadas anteriormente. La primera sentencia SELECT obtiene la identificación del empleado, la fecha de contrato y los años que el empleado tiene contratado. Por cada fila que retorna la sentencia SELECT se ejecutará la función FN_OBT_ANNOS_TRAB para poder obtener la cantidad de años. Al parámetro de la función se le asigna la identificación de cada empleado que retorna la sentencia SELECT.</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segunda sentencia SELECT se obtiene la identificación del empleado, salario y el valor del bono que le corresponde al empleado 100. Para obtener el valor del bono se usa la función FN_OBT_BONO_ANNO (creada anteriormente). Esta función está definida con tres parámetros, por esta razón para poder ejecutarla se le deben asignar los valores a esos tres parámetros. Por esta razón es que en la sentencia se usa la identificación del empleado, el salario y para los años se usa la función FN_OBT_ANNOS.</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tercera sentencia SELECT obtiene la identificación del empleado, salario, años contratado y valor del bono. Para estos dos último valores se usan las funciones almacenadas creadas.</a:t>
            </a:r>
          </a:p>
        </p:txBody>
      </p:sp>
    </p:spTree>
    <p:extLst>
      <p:ext uri="{BB962C8B-B14F-4D97-AF65-F5344CB8AC3E}">
        <p14:creationId xmlns:p14="http://schemas.microsoft.com/office/powerpoint/2010/main" val="3361381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Ejecutar una Función Almacenada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Otra de las opciones para ejecutar una función almacenada es usando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Devoloper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el ejemplo, se ejecuta la función FN_OBT_ANNOS_TRAB, para esto lo primero que se debe hacer es elegir la función y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ejecutar (numero 1). Después de esto se abrirá una ventana en la que se deben ingresar los valores a los parámetros que requiere la función (número 2), es este caso al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le asigna el valor 100, esto quiere decir entonces que la función obtendrán los años contratado del empleado 100. Una vez que se han asignado el valor a los parámetros, la herramienta genera automáticamente un bloque PL/SQL Anónimo (número 2) para ejecutar la función. Al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Aceptar se realizará la ejecución de la función FN_OBT_ANNOS_TRAB y el resultado se puede en la ventana Variable de Salida (número 4).</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caso de ejecutar la función por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Developer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sólo se puede ejecutar en forma individual ya que los parámetros se deben asignar de forma explícita.</a:t>
            </a:r>
          </a:p>
        </p:txBody>
      </p:sp>
    </p:spTree>
    <p:extLst>
      <p:ext uri="{BB962C8B-B14F-4D97-AF65-F5344CB8AC3E}">
        <p14:creationId xmlns:p14="http://schemas.microsoft.com/office/powerpoint/2010/main" val="202221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Ejecutar una Función Almacenada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base" latinLnBrk="0" hangingPunct="1">
              <a:lnSpc>
                <a:spcPct val="8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Las funciones creadas por el usuario también pueden ser ejecutadas desde otro Subprograma. En este ejemplo, usaremos las funciones FN_OBT_ANNOS_TRAB y </a:t>
            </a:r>
            <a:r>
              <a:rPr kumimoji="0" lang="it-IT"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FN_OBT_MONTO_BONO_ANNO serán usadas en e proceso que calcula la bonificación por años. </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Para esto primera se crea el procedimiento almacenado SP_GRABAR_BONO_TRAB con cinco parámetros de modo IN que se usarán para insertar los valores en  la tabla DETALLE_PAGO_BONOTRAB. Además, en la sección de control de errores se controlará cualquier error que suceda durante la ejecución del proceso y se insertará la información en la tabla de errores creada para el proceso.</a:t>
            </a:r>
          </a:p>
        </p:txBody>
      </p:sp>
    </p:spTree>
    <p:extLst>
      <p:ext uri="{BB962C8B-B14F-4D97-AF65-F5344CB8AC3E}">
        <p14:creationId xmlns:p14="http://schemas.microsoft.com/office/powerpoint/2010/main" val="225564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Ejecutar una Función Almacenada </a:t>
            </a:r>
          </a:p>
          <a:p>
            <a:pPr marL="0" indent="0" algn="just" eaLnBrk="1" hangingPunct="1">
              <a:lnSpc>
                <a:spcPct val="90000"/>
              </a:lnSpc>
              <a:spcBef>
                <a:spcPct val="0"/>
              </a:spcBef>
              <a:buFont typeface="Arial" panose="020B0604020202020204" pitchFamily="34" charset="0"/>
              <a:buNone/>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En el ejemplo se crea el segundo procedimiento almacenado SP_CALCULA_BONO_TRAB cos dos cursores explícitos. E</a:t>
            </a:r>
            <a:r>
              <a:rPr lang="es-MX" sz="1200" b="0" dirty="0">
                <a:latin typeface="Calibri" panose="020F0502020204030204" pitchFamily="34" charset="0"/>
                <a:cs typeface="Arial" pitchFamily="34" charset="0"/>
              </a:rPr>
              <a:t>l primer cursor, con el nombre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que obtendrá la identificación del departamento en donde trabajan empleados. El segundo cursor con parámetro, </a:t>
            </a:r>
            <a:r>
              <a:rPr lang="es-MX" sz="1200" b="0" dirty="0" err="1">
                <a:latin typeface="Calibri" panose="020F0502020204030204" pitchFamily="34" charset="0"/>
                <a:cs typeface="Arial" pitchFamily="34" charset="0"/>
              </a:rPr>
              <a:t>cur_empleados</a:t>
            </a:r>
            <a:r>
              <a:rPr lang="es-MX" sz="1200" b="0" dirty="0">
                <a:latin typeface="Calibri" panose="020F0502020204030204" pitchFamily="34" charset="0"/>
                <a:cs typeface="Arial" pitchFamily="34" charset="0"/>
              </a:rPr>
              <a:t>, obtendrá la identificación del empleado (con el alias </a:t>
            </a:r>
            <a:r>
              <a:rPr lang="es-MX" sz="1200" b="0" dirty="0" err="1">
                <a:latin typeface="Calibri" panose="020F0502020204030204" pitchFamily="34" charset="0"/>
                <a:cs typeface="Arial" pitchFamily="34" charset="0"/>
              </a:rPr>
              <a:t>id_emp</a:t>
            </a:r>
            <a:r>
              <a:rPr lang="es-MX" sz="1200" b="0" dirty="0">
                <a:latin typeface="Calibri" panose="020F0502020204030204" pitchFamily="34" charset="0"/>
                <a:cs typeface="Arial" pitchFamily="34" charset="0"/>
              </a:rPr>
              <a:t>), salario y los años que lleva trabajando de los empleados que trabajen en el departamento que se ingrese como parámetro al cursor. Para obtener los años trabajados se usará la función FN_OBT_ANNOS (creada anteriormente)  y como es una expresión se le asigna el alias </a:t>
            </a:r>
            <a:r>
              <a:rPr lang="es-MX" sz="1200" b="0" dirty="0" err="1">
                <a:latin typeface="Calibri" panose="020F0502020204030204" pitchFamily="34" charset="0"/>
                <a:cs typeface="Arial" pitchFamily="34" charset="0"/>
              </a:rPr>
              <a:t>annos_trab</a:t>
            </a:r>
            <a:r>
              <a:rPr lang="es-MX" sz="1200" b="0" dirty="0">
                <a:latin typeface="Calibri" panose="020F0502020204030204" pitchFamily="34" charset="0"/>
                <a:cs typeface="Arial" pitchFamily="34" charset="0"/>
              </a:rPr>
              <a:t>. Esto se debe hacer porque los cursores se procesarán usando FOR LOOP. Además, en la condición del segundo cursor también se usa la función para generar la condición de los empleados deben tener 18 o más años contratados.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Al comenzar la ejecución del bloque PL/SQL se truncarán las tablas que serán usadas en el proceso, esto permitirá que el bloque se puede ejecutar todas las veces que se requiera sin que se produzca el error de Clave Primaria Duplicada.</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primer FOR  LOOP se abrirá 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para obtener la información de todos los departamentos.  Los datos son almacenados en el registro </a:t>
            </a:r>
            <a:r>
              <a:rPr lang="es-MX" sz="1200" b="0" dirty="0" err="1">
                <a:latin typeface="Calibri" panose="020F0502020204030204" pitchFamily="34" charset="0"/>
                <a:cs typeface="Arial" pitchFamily="34" charset="0"/>
              </a:rPr>
              <a:t>reg_deptos</a:t>
            </a:r>
            <a:r>
              <a:rPr lang="es-MX" sz="1200" b="0" dirty="0">
                <a:latin typeface="Calibri" panose="020F0502020204030204" pitchFamily="34" charset="0"/>
                <a:cs typeface="Arial" pitchFamily="34" charset="0"/>
              </a:rPr>
              <a:t>.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Por cada fila leída del primer cursor, se abrirá el segundo cursor </a:t>
            </a:r>
            <a:r>
              <a:rPr lang="es-MX" sz="1200" b="0" dirty="0" err="1">
                <a:latin typeface="Calibri" panose="020F0502020204030204" pitchFamily="34" charset="0"/>
                <a:cs typeface="Arial" pitchFamily="34" charset="0"/>
              </a:rPr>
              <a:t>cur_empleados</a:t>
            </a:r>
            <a:r>
              <a:rPr lang="es-MX" sz="1200" b="0" dirty="0">
                <a:latin typeface="Calibri" panose="020F0502020204030204" pitchFamily="34" charset="0"/>
                <a:cs typeface="Arial" pitchFamily="34" charset="0"/>
              </a:rPr>
              <a:t> y al parámetro se le asignará la identificación de departamento leído desde el primer cursor. Este segundo FOR LOOP procesará todos los empleados que pertenecen al departamento leído del primer cursor. Cada fila del Set Activo del segundo cursor se procesará y se obtendrá el monto del bono por años que le corresponde a cada empleado. Para obtener el monto del bono se usa la función almacenada </a:t>
            </a:r>
            <a:r>
              <a:rPr lang="it-IT" sz="1200" b="0" dirty="0">
                <a:latin typeface="Calibri" panose="020F0502020204030204" pitchFamily="34" charset="0"/>
                <a:cs typeface="Arial" pitchFamily="34" charset="0"/>
              </a:rPr>
              <a:t>FN_OBT_MONTO_BONO_ANNO (también creada anteriormente) entregando como parámetros leídos desde el cursor.</a:t>
            </a:r>
            <a:endParaRPr kumimoji="0" lang="es-MX" sz="1200" b="1" i="0" u="none" strike="noStrike" kern="1200" cap="none" spc="0" normalizeH="0" baseline="0" noProof="0" dirty="0">
              <a:ln>
                <a:noFill/>
              </a:ln>
              <a:solidFill>
                <a:prstClr val="black"/>
              </a:solidFill>
              <a:effectLst/>
              <a:uLnTx/>
              <a:uFillTx/>
              <a:latin typeface="Calibri"/>
              <a:ea typeface="Arial"/>
              <a:cs typeface="Arial" pitchFamily="34" charset="0"/>
              <a:sym typeface="Arial"/>
            </a:endParaRP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7643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Ejecutar una Función Almacenada</a:t>
            </a:r>
          </a:p>
          <a:p>
            <a:pPr marL="0" indent="0" algn="just" eaLnBrk="1" hangingPunct="1">
              <a:lnSpc>
                <a:spcPct val="90000"/>
              </a:lnSpc>
              <a:spcBef>
                <a:spcPct val="0"/>
              </a:spcBef>
              <a:buNone/>
            </a:pPr>
            <a:r>
              <a:rPr lang="es-CL" sz="1200" b="0" i="0" u="none" strike="noStrike" cap="none" dirty="0">
                <a:solidFill>
                  <a:prstClr val="white"/>
                </a:solidFill>
                <a:latin typeface="Calibri"/>
                <a:ea typeface="Arial"/>
                <a:cs typeface="Calibri" panose="020F0502020204030204" pitchFamily="34" charset="0"/>
                <a:sym typeface="Arial"/>
              </a:rPr>
              <a:t>Al ejecutar el proceso el resultado es el que se muestra.  Se puede observar que el empleado tiene el monto de bonificación en cero. Esto coincide con la información de la tabla ERROR_PROCESO ya que para ese empleado se originó el error ORA-1422 en la función FN_OBT_MONTO_BONO_ANNO. Este error se debe a que el empleado 102 tiene 10 años contratado y en la tabla TRAMO_BONIF_ANNOS_TRAB ese valor está en dos tramos. Por esta razón, la sentencia SELECT de esa función obtiene dos filas.</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02350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Eliminar una Función Almacenada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eliminar las funciones que están almacenado en la Base de Datos mediante dos opciones.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primera  opción es usando la sentencia DROP FUNCTION:</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085850" lvl="2"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nombre_función</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la función almacenada que se desea eliminar desde la Base de Datos.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eliminar la función en forma gráfica a través de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Developer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esto, se debe elegir la función almacenada que se desea eliminar, con el botón derecho del mouse aparecerá la venta con la opciones que se muestran y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Borrar.</a:t>
            </a:r>
          </a:p>
        </p:txBody>
      </p:sp>
    </p:spTree>
    <p:extLst>
      <p:ext uri="{BB962C8B-B14F-4D97-AF65-F5344CB8AC3E}">
        <p14:creationId xmlns:p14="http://schemas.microsoft.com/office/powerpoint/2010/main" val="227243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Funciones en Sentencias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sentencias SQL pueden hacer referencia a cualquier función PL/SQL definidas por el usuario en cualquier parte de una expresión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definidas por el usuario actúan en forma similar a las funciones predefinidas de una fila de SQL y pueden ser usadas en:</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lista SELECT o cláusula de una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query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las cláusulas WHERE, HAVING, ORDER BY y GROUP BY de una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query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cláusula VALUES de una sentencia INSERT.</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cláusula SET de una sentencia UPDATE.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Las ventajas de usar las funciones almacenadas creadas por el usuarios son:</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Permite efectuar cálculos y operaciones complejos que no se pueden realizar a través de una sentencia SQL simple.</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Incrementa la eficiencia de las sentencias SQL cuando son utilizadas en la cláusula WHERE para filtrar datos.</a:t>
            </a: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CL" sz="1200" b="1" dirty="0">
                <a:solidFill>
                  <a:prstClr val="white"/>
                </a:solidFill>
                <a:latin typeface="Calibri"/>
              </a:rPr>
              <a:t>Uso de Funciones en Sentencias SQL</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la función almacenada FN_JEFE_EMPLEADOS que retornará el total de empleados del cual es jefe otro empleado. A esta función se le deberá pasar como parámetro la identificación de un.</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SELECT obtiene la identificación del jefe, su apellido y el total de empleados que tienen a su cargo. Para obtener el total de empleados se usa la función creada en el ejemplo.</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18386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CL" sz="1200" b="1" dirty="0">
                <a:solidFill>
                  <a:prstClr val="white"/>
                </a:solidFill>
                <a:latin typeface="Calibri"/>
              </a:rPr>
              <a:t>Uso de Funciones en Sentencias SQL</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la función FN_JEFE_EMPLEADOS se usa para obtener el nombre de los empleados del jefe que tiene más empleados a su cargo. Para esto, la subconsulta obtendrá el número máximo de empleados por cada jefe, que en este caso es 14.  Con ese valor, la sentencia principal entonces obtendrá la identificación del jefe, la identificación y nombre de los empleados de quien tenga 14 empleados a su cargo (que es el jefe 100).</a:t>
            </a:r>
          </a:p>
        </p:txBody>
      </p:sp>
    </p:spTree>
    <p:extLst>
      <p:ext uri="{BB962C8B-B14F-4D97-AF65-F5344CB8AC3E}">
        <p14:creationId xmlns:p14="http://schemas.microsoft.com/office/powerpoint/2010/main" val="176696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Restricciones de Funciones Definidas por el Usuario </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uso de las funciones definidas por el usuario tienen las siguientes restricciones: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pueden ser invocadas desde cláusula de CHECK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constraint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o desde una sentencia CREATE TABLE o ALTER TABLE.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se puede usar para especificar un valor por defecto de una columna.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Sólo las funciones almacenadas pueden ser invocadas desde sentencias SQL o expresiones. Los procedimientos almacenados no pueden ser invocados desde sentencias SQL a menos que sean invocado desde una función.</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ejecutadas desde una sentencia SELECT sobre una tabla X no pueden contener sentencias DML sobre la misma tabla X.</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ejecutadas desde sentencias UPDATE o DELETE sobre una tabla X no pueden tener una sentencia SELECT o contener DML sobre la  misma tabla X (eso origina el error de tabla mutante).</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la función FN_DML_SQL inserta una nueva fila en la tabla EMPLOYEES. El salario se recibe como parámetro de entrada. Al salario se le suma 100 y es ese valor el que retornará la función. En la sentencia UPDATE (sentencia DML)  </a:t>
            </a:r>
            <a:r>
              <a:rPr lang="es-MX" sz="1200" baseline="0" dirty="0">
                <a:latin typeface="Arial" pitchFamily="34" charset="0"/>
                <a:cs typeface="Arial" pitchFamily="34" charset="0"/>
              </a:rPr>
              <a:t>l</a:t>
            </a:r>
            <a:r>
              <a:rPr lang="es-MX" sz="1200" dirty="0">
                <a:latin typeface="Arial" pitchFamily="34" charset="0"/>
                <a:cs typeface="Arial" pitchFamily="34" charset="0"/>
              </a:rPr>
              <a:t>a función </a:t>
            </a:r>
            <a:r>
              <a:rPr lang="en-US" sz="1200" dirty="0">
                <a:solidFill>
                  <a:srgbClr val="000000"/>
                </a:solidFill>
                <a:latin typeface="Arial" pitchFamily="34" charset="0"/>
                <a:cs typeface="Arial" pitchFamily="34" charset="0"/>
              </a:rPr>
              <a:t>FN_DML_SQL</a:t>
            </a:r>
            <a:r>
              <a:rPr lang="es-MX" sz="1200" dirty="0">
                <a:latin typeface="Arial" pitchFamily="34" charset="0"/>
                <a:cs typeface="Arial" pitchFamily="34" charset="0"/>
              </a:rPr>
              <a:t> actualizará el salario actual del empleado 170 según el valor que retorne. Sin embargo, se produce un error de tabla Mutante ya que la sentencia DML de la función también usa la misma tabla EMPLOYEES.</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sentencia SELECT la función es invocada y también se genera un error ya que tanto la sentencia SELECT como la función usan la misma tabla (EMPLOYEES).</a:t>
            </a: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16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Notaciones de los Parámetros desde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PL/SQL permite que los parámetros actuales se especifiquen usando la notación posicional, nombrado o mixto.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Antes de Oracle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Database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11g sólo la notación posicional es compatible cuando se ejecutan subprogramas PL/SQL desde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 contar de Oracle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Database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11g la notación nombrada y mixta se puede usar para especificar argumentos en llamadas a subprogramas PL/SQL desde sentencias SQL.</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la función FN_OBT_BONO_ANNO se definió con tres parámetros: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p_salario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p_annos_trab</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la sentencia SELECT al ejecutar esta función los parámetros son asignado en notación posicional y nombrada. Para 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le asigna la identificación del empleado y en notación nombrada se asignan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ls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valores para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p_annos_trab</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p_salario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91142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Funciones Locales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Son funciones que NO se almacena en la Base de Datos, por lo tanto sólo pueden ser utilizada en el subprograma donde se definen. No pueden ser usadas en otros subprogramas o aplicaciones.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definen en la sección de declaración del subprograma sin la cláusula CREATE FUNCTION y se utilizan en la sección de ejecución.</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declara la función local FN_JEFE que obtendrá el total de empleados que un jefe tiene a su cargo. </a:t>
            </a:r>
          </a:p>
        </p:txBody>
      </p:sp>
    </p:spTree>
    <p:extLst>
      <p:ext uri="{BB962C8B-B14F-4D97-AF65-F5344CB8AC3E}">
        <p14:creationId xmlns:p14="http://schemas.microsoft.com/office/powerpoint/2010/main" val="131657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Funciones Locales</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Por  cada fila leída del cursor se ejecutará la función local para poder actualizar, de acuerdo el salario de cada jefe de acuerdo al total de empleados que tiene a su cargo. </a:t>
            </a:r>
          </a:p>
        </p:txBody>
      </p:sp>
    </p:spTree>
    <p:extLst>
      <p:ext uri="{BB962C8B-B14F-4D97-AF65-F5344CB8AC3E}">
        <p14:creationId xmlns:p14="http://schemas.microsoft.com/office/powerpoint/2010/main" val="3193898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Características de una Función Almacenada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Función Almacenada es un tipo de subprograma PL/SQL (bloque PL/SQL con nombre) que retorna un valor.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aceptar parámetros y estructuralmente es similar a un Procedimiento. Está compuesto por un Encabezado (obligatorio), una sección Declarativa (opcional), una sección Ejecutable (obligatorio) y una sección para manejo de Excepciones (opcional).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función debe tener una cláusula RETURN en el encabezado y a lo menos una sentencia RETURN en la sección ejecutable.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ser compilado y almacenado en la Base de datos como un objeto de un esquema.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ser invocado, usando su nombre, desde una aplicación, a través de un Bloque PL/SQL (anónimo o subprograma) o desde una sentencia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Promueve la reusabilidad y la capacidad de mantención.</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55515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una Función Almacenada</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crear una Función Almacenada, se deben seguir los siguientes pasos:</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1.- Crear la Función Almacenada usando una herramienta como SQL Developer. La buenas prácticas de programación para asignarle el nombre a una función es que indique una idea de lo que realiza y debiese comenzar con FN de Function.</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2.- Compilar la Función. Al compilarla se crea en la base de datos. La sentencia CREATE FUNCTION crea y almacena el código fuente y el código compilado en la base de datos. </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3.- Si hay advertencia o errores de compilación la función no se puede invocar ya que el código compilado no es almacenado. Se pueden ver los errores (y luego corregir):</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 través de la interfaz de SQL Developer (pestaña Log).</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Viendo información en las Vistas USER/ALL/DBA_ERRORS .</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4.- Si la compilación es exitosa se puede ejecutar la función para llevar a cabo la acción deseada. </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58271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una Función Almacenada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crear una nueva función se debe usar la sentencia CREATE FUNCTION seguido del nombre de la función, una lista de parámetros opcionales, el tipo de dato a retornar y la palabra clave IS o AS y se debe definir las acciones a ser realizadas (lógica del negocio) a través de un bloque PL/SQL estándar.</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bloque PL/SQL en la Función comienza con BEGIN, opcionalmente precedida por la declaración de variables locales, y termina con END o END seguido del nombre de la Función.</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debe declarar una sentencia RETURN para retornar un valor con un tipo de dato que sea consistente con la declaración de la función.</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cuerpo de la Función se debe tener a lo menos una expresión RETURN (pueden haber múltiples sentencias RETURN).</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opción OR REPLACE indica que si la función existe, ésta será eliminada y reemplazada con la nueva versión.</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nombre_función</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con que se crea la función.</a:t>
            </a: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parámetro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que se le da al parámetro. Se pueden tener más de un parámetro separados por coma.</a:t>
            </a:r>
            <a:endPar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modo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aunque el modo OUT o IN OUT se puede usar no es una buena práctica usarlos en funciones. Si se debe retornar más de un valor se debe considerar retornar el valor en una estructura de dato compuesto.</a:t>
            </a: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tipo_dato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especifica el tipo de dato del parámetro sin precisión (sin el largo).</a:t>
            </a:r>
          </a:p>
          <a:p>
            <a:pPr marL="171450" indent="-171450" algn="just" eaLnBrk="1" hangingPunct="1">
              <a:lnSpc>
                <a:spcPct val="90000"/>
              </a:lnSpc>
              <a:spcBef>
                <a:spcPct val="0"/>
              </a:spcBef>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RETURN </a:t>
            </a: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tipo_dato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especifica el tipo de dato que la función retornará. No se especifica su precisión.</a:t>
            </a: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declaración_variables_locales</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variables que serán utilizadas en el bloque PL/SQL.</a:t>
            </a:r>
          </a:p>
          <a:p>
            <a:pPr marL="171450" indent="-171450" algn="just" eaLnBrk="1" hangingPunct="1">
              <a:lnSpc>
                <a:spcPct val="90000"/>
              </a:lnSpc>
              <a:spcBef>
                <a:spcPct val="0"/>
              </a:spcBef>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RETURN </a:t>
            </a: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expresión</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especifica el valor que retornará la función (variable, expresión, constante etc) que debe coincidir con el tipo de dato que retorna la función especificado en el encabezado (RETURN tipo_dato).</a:t>
            </a:r>
          </a:p>
          <a:p>
            <a:pPr marL="171450" indent="-171450" algn="just" eaLnBrk="1" hangingPunct="1">
              <a:lnSpc>
                <a:spcPct val="90000"/>
              </a:lnSpc>
              <a:spcBef>
                <a:spcPct val="0"/>
              </a:spcBef>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005582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una Función Almacenada</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opciones para crear una Función Almacenada usando SQL Developer. La primera opción es abrir una Hoja de Trabajo de SQL (número 1) y escribir el código (número 2). Una vez que se ha escrito todo el código se debe elegir la opción Ejecutar Script (número 2).  Si la función no tiene errores, quedará almacenada en la base de datos y podrá ser usada por los usuarios (número 3). Si la función tiene errores de compilación quedará almacenada en la base de datos pero no podrá ser ejecutada hasta que se corrijan todos los errores (número 4).</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6734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una Función Almacenada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elegir Funciones (número 1) y con el botón derecho del mouse seleccionar Nueva Función (número 2). Se abrirá una ventana en donde se le puede dar el nombre a la Función (en este caso FN_OBT_ANNOS_TRAB). Además se debe indicar el tipo de dato que va a retornar la función. Opcionalmente, además, se pueden definir los parámetros que usará. En este caso, la función requiere de un parámetro para poder obtener los años del empleado un empleado. Posteriormente al dar click en aceptar se abrirá el área de trabajo para escribir el código de la Función para finalmente compilarla para que quede almacenada en la base de datos (número 4). Si la función no tiene errores, quedará almacenado en la base de datos y podrá ser usado por los usuarios. Si la función tiene errores de compilación quedará almacenada en la base de datos pero no podrá ser ejecutada hasta que se corrijan todos los errores.</a:t>
            </a:r>
          </a:p>
        </p:txBody>
      </p:sp>
    </p:spTree>
    <p:extLst>
      <p:ext uri="{BB962C8B-B14F-4D97-AF65-F5344CB8AC3E}">
        <p14:creationId xmlns:p14="http://schemas.microsoft.com/office/powerpoint/2010/main" val="263673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una Función Almacenada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primer ejemplo, se crea la función almacenada FN_OBT_ANNOS_TRAB que obtendrá los años que un empleado lleva trabajando en la empresa. Para esto, se define 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usará en la sentencia SELECT para comparar que la identificación del empleado en la tabla EMPLOYEES sea igual al valor de este parámetro. La función retornará un número (el RETURN del encabezado). </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sección de ejecución de la función la sentencia SELECT retornará los años trabajados del empleado que sea igual al valor del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 resultado de la sentencia se almacenará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v_annos_trab</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que se retornará en la segunda cláusula RETURN. La variable que se retorna en la sección de ejecución de la función debe ser del mismo tipo de dato que se indica en el encabezado de la función.</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sección de control de errores se controla cualquier error que se pueda producir durante la ejecución del la función. Para esto se inserta la información del error producido ERROR_PROCESO y la función retornará el valor cero.</a:t>
            </a:r>
          </a:p>
        </p:txBody>
      </p:sp>
    </p:spTree>
    <p:extLst>
      <p:ext uri="{BB962C8B-B14F-4D97-AF65-F5344CB8AC3E}">
        <p14:creationId xmlns:p14="http://schemas.microsoft.com/office/powerpoint/2010/main" val="676203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Creando</a:t>
            </a:r>
            <a:br>
              <a:rPr lang="es-CL" sz="5800" b="1" dirty="0"/>
            </a:br>
            <a:r>
              <a:rPr lang="es-CL" sz="5800" b="1" dirty="0"/>
              <a:t>Funciones Almacenadas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una Función Almacenada</a:t>
            </a:r>
          </a:p>
        </p:txBody>
      </p:sp>
      <p:pic>
        <p:nvPicPr>
          <p:cNvPr id="5" name="Imagen 4" descr="Interfaz de usuario gráfica, Texto, Aplicación&#10;&#10;Descripción generada automáticamente">
            <a:extLst>
              <a:ext uri="{FF2B5EF4-FFF2-40B4-BE49-F238E27FC236}">
                <a16:creationId xmlns:a16="http://schemas.microsoft.com/office/drawing/2014/main" id="{E04384E6-5D2A-4FF0-BAF4-710F7497099A}"/>
              </a:ext>
            </a:extLst>
          </p:cNvPr>
          <p:cNvPicPr>
            <a:picLocks noChangeAspect="1"/>
          </p:cNvPicPr>
          <p:nvPr/>
        </p:nvPicPr>
        <p:blipFill>
          <a:blip r:embed="rId3"/>
          <a:stretch>
            <a:fillRect/>
          </a:stretch>
        </p:blipFill>
        <p:spPr>
          <a:xfrm>
            <a:off x="760852" y="1438986"/>
            <a:ext cx="2095794" cy="1984423"/>
          </a:xfrm>
          <a:prstGeom prst="rect">
            <a:avLst/>
          </a:prstGeom>
        </p:spPr>
      </p:pic>
      <p:sp>
        <p:nvSpPr>
          <p:cNvPr id="10" name="Rectangle 3">
            <a:extLst>
              <a:ext uri="{FF2B5EF4-FFF2-40B4-BE49-F238E27FC236}">
                <a16:creationId xmlns:a16="http://schemas.microsoft.com/office/drawing/2014/main" id="{7056018B-97BB-4D54-9895-D2A4FA41F0A3}"/>
              </a:ext>
            </a:extLst>
          </p:cNvPr>
          <p:cNvSpPr txBox="1">
            <a:spLocks noChangeArrowheads="1"/>
          </p:cNvSpPr>
          <p:nvPr/>
        </p:nvSpPr>
        <p:spPr bwMode="auto">
          <a:xfrm>
            <a:off x="611188" y="11316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crear una Función usando SQL Developer:</a:t>
            </a:r>
            <a:endParaRPr lang="es-CL" sz="2000" kern="1200" dirty="0">
              <a:solidFill>
                <a:prstClr val="black"/>
              </a:solidFill>
              <a:latin typeface="Calibri"/>
              <a:ea typeface="Arial Unicode MS"/>
              <a:cs typeface="Times New Roman" pitchFamily="18" charset="0"/>
            </a:endParaRPr>
          </a:p>
        </p:txBody>
      </p:sp>
      <p:sp>
        <p:nvSpPr>
          <p:cNvPr id="11" name="CuadroTexto 10">
            <a:extLst>
              <a:ext uri="{FF2B5EF4-FFF2-40B4-BE49-F238E27FC236}">
                <a16:creationId xmlns:a16="http://schemas.microsoft.com/office/drawing/2014/main" id="{13155EC9-BE93-4A65-96C3-82BA83962AEF}"/>
              </a:ext>
            </a:extLst>
          </p:cNvPr>
          <p:cNvSpPr txBox="1"/>
          <p:nvPr/>
        </p:nvSpPr>
        <p:spPr>
          <a:xfrm>
            <a:off x="364721" y="2096544"/>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2" name="CuadroTexto 11">
            <a:extLst>
              <a:ext uri="{FF2B5EF4-FFF2-40B4-BE49-F238E27FC236}">
                <a16:creationId xmlns:a16="http://schemas.microsoft.com/office/drawing/2014/main" id="{59828CD6-5919-4CD0-81B6-390374497D3D}"/>
              </a:ext>
            </a:extLst>
          </p:cNvPr>
          <p:cNvSpPr txBox="1"/>
          <p:nvPr/>
        </p:nvSpPr>
        <p:spPr>
          <a:xfrm>
            <a:off x="350866" y="5040289"/>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3" name="CuadroTexto 12">
            <a:extLst>
              <a:ext uri="{FF2B5EF4-FFF2-40B4-BE49-F238E27FC236}">
                <a16:creationId xmlns:a16="http://schemas.microsoft.com/office/drawing/2014/main" id="{9834B89A-346C-4CA3-AA60-DCBA0DEC97C1}"/>
              </a:ext>
            </a:extLst>
          </p:cNvPr>
          <p:cNvSpPr txBox="1"/>
          <p:nvPr/>
        </p:nvSpPr>
        <p:spPr>
          <a:xfrm>
            <a:off x="3917023" y="2462304"/>
            <a:ext cx="399009"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8641A233-4E88-4110-B2B9-27AB3E7EADB0}"/>
              </a:ext>
            </a:extLst>
          </p:cNvPr>
          <p:cNvSpPr txBox="1"/>
          <p:nvPr/>
        </p:nvSpPr>
        <p:spPr>
          <a:xfrm>
            <a:off x="3973132" y="5483974"/>
            <a:ext cx="484568" cy="585356"/>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pic>
        <p:nvPicPr>
          <p:cNvPr id="18" name="Imagen 17" descr="Interfaz de usuario gráfica, Aplicación&#10;&#10;Descripción generada automáticamente">
            <a:extLst>
              <a:ext uri="{FF2B5EF4-FFF2-40B4-BE49-F238E27FC236}">
                <a16:creationId xmlns:a16="http://schemas.microsoft.com/office/drawing/2014/main" id="{3D1868F0-4CEA-4E9D-A41A-69F59B4154E5}"/>
              </a:ext>
            </a:extLst>
          </p:cNvPr>
          <p:cNvPicPr>
            <a:picLocks noChangeAspect="1"/>
          </p:cNvPicPr>
          <p:nvPr/>
        </p:nvPicPr>
        <p:blipFill>
          <a:blip r:embed="rId4"/>
          <a:stretch>
            <a:fillRect/>
          </a:stretch>
        </p:blipFill>
        <p:spPr>
          <a:xfrm>
            <a:off x="695358" y="3965659"/>
            <a:ext cx="2423917" cy="2758800"/>
          </a:xfrm>
          <a:prstGeom prst="rect">
            <a:avLst/>
          </a:prstGeom>
        </p:spPr>
      </p:pic>
      <p:pic>
        <p:nvPicPr>
          <p:cNvPr id="20" name="Imagen 19" descr="Interfaz de usuario gráfica, Aplicación, Word&#10;&#10;Descripción generada automáticamente">
            <a:extLst>
              <a:ext uri="{FF2B5EF4-FFF2-40B4-BE49-F238E27FC236}">
                <a16:creationId xmlns:a16="http://schemas.microsoft.com/office/drawing/2014/main" id="{77B137C3-65F9-4EE4-B623-3DB01ECA3E5F}"/>
              </a:ext>
            </a:extLst>
          </p:cNvPr>
          <p:cNvPicPr>
            <a:picLocks noChangeAspect="1"/>
          </p:cNvPicPr>
          <p:nvPr/>
        </p:nvPicPr>
        <p:blipFill>
          <a:blip r:embed="rId5"/>
          <a:stretch>
            <a:fillRect/>
          </a:stretch>
        </p:blipFill>
        <p:spPr>
          <a:xfrm>
            <a:off x="4305382" y="1426355"/>
            <a:ext cx="4154406" cy="3002749"/>
          </a:xfrm>
          <a:prstGeom prst="rect">
            <a:avLst/>
          </a:prstGeom>
        </p:spPr>
      </p:pic>
      <p:sp>
        <p:nvSpPr>
          <p:cNvPr id="16" name="Rectángulo 15">
            <a:extLst>
              <a:ext uri="{FF2B5EF4-FFF2-40B4-BE49-F238E27FC236}">
                <a16:creationId xmlns:a16="http://schemas.microsoft.com/office/drawing/2014/main" id="{D2CC1F4C-AC48-4F50-BE09-91378A462A45}"/>
              </a:ext>
            </a:extLst>
          </p:cNvPr>
          <p:cNvSpPr/>
          <p:nvPr/>
        </p:nvSpPr>
        <p:spPr>
          <a:xfrm>
            <a:off x="7220643" y="4171178"/>
            <a:ext cx="565266"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pic>
        <p:nvPicPr>
          <p:cNvPr id="24" name="Imagen 23" descr="Interfaz de usuario gráfica, Texto, Aplicación, Correo electrónico&#10;&#10;Descripción generada automáticamente">
            <a:extLst>
              <a:ext uri="{FF2B5EF4-FFF2-40B4-BE49-F238E27FC236}">
                <a16:creationId xmlns:a16="http://schemas.microsoft.com/office/drawing/2014/main" id="{2E4A2E5D-68F4-4DEE-B22F-EE599C70B01C}"/>
              </a:ext>
            </a:extLst>
          </p:cNvPr>
          <p:cNvPicPr>
            <a:picLocks noChangeAspect="1"/>
          </p:cNvPicPr>
          <p:nvPr/>
        </p:nvPicPr>
        <p:blipFill>
          <a:blip r:embed="rId6"/>
          <a:stretch>
            <a:fillRect/>
          </a:stretch>
        </p:blipFill>
        <p:spPr>
          <a:xfrm>
            <a:off x="4305382" y="4539045"/>
            <a:ext cx="4395584" cy="2261805"/>
          </a:xfrm>
          <a:prstGeom prst="rect">
            <a:avLst/>
          </a:prstGeom>
        </p:spPr>
      </p:pic>
      <p:sp>
        <p:nvSpPr>
          <p:cNvPr id="15" name="Rectángulo 14">
            <a:extLst>
              <a:ext uri="{FF2B5EF4-FFF2-40B4-BE49-F238E27FC236}">
                <a16:creationId xmlns:a16="http://schemas.microsoft.com/office/drawing/2014/main" id="{2A1FEC90-EB79-4D67-BB25-15B0877592D0}"/>
              </a:ext>
            </a:extLst>
          </p:cNvPr>
          <p:cNvSpPr/>
          <p:nvPr/>
        </p:nvSpPr>
        <p:spPr>
          <a:xfrm>
            <a:off x="4850131" y="4593826"/>
            <a:ext cx="263238" cy="3283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80664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una Función Almacenada</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33437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FC69D376-8883-4E3D-BBD6-4AF4FD8E9CFD}"/>
              </a:ext>
            </a:extLst>
          </p:cNvPr>
          <p:cNvSpPr txBox="1">
            <a:spLocks noChangeArrowheads="1"/>
          </p:cNvSpPr>
          <p:nvPr/>
        </p:nvSpPr>
        <p:spPr bwMode="auto">
          <a:xfrm>
            <a:off x="147733" y="1612802"/>
            <a:ext cx="8733377" cy="440120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CREATE OR REPLACE FUNCTION FN_OBT_ANNOS_TRAB</a:t>
            </a: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(p_id_emp   NUMBER) RETURN NUMBER</a:t>
            </a:r>
            <a:r>
              <a:rPr lang="es-MX" sz="1500" b="1" kern="1200" dirty="0">
                <a:solidFill>
                  <a:schemeClr val="tx1"/>
                </a:solidFill>
                <a:latin typeface="Calibri"/>
                <a:ea typeface="+mn-ea"/>
                <a:cs typeface="Arial" pitchFamily="34" charset="0"/>
              </a:rPr>
              <a:t> IS</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v_annos_trab NUMBER(2):=0;</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v_mensaje_error VARCHAR2(100);</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BEGIN</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SELECT ROUND(MONTHS_BETWEEN(SYSDATE,e.hire_date)/12) </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INTO v_annos_trab</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FROM employees e       </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WHERE e.employee_id = p_id_emp;</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RETURN v_annos_trab;</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EXCEPTION</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WHEN OTHERS THEN</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a:t>
            </a:r>
            <a:r>
              <a:rPr lang="es-MX" sz="1500" b="1" kern="1200" dirty="0" err="1">
                <a:solidFill>
                  <a:schemeClr val="tx1"/>
                </a:solidFill>
                <a:latin typeface="Calibri"/>
                <a:ea typeface="+mn-ea"/>
                <a:cs typeface="Arial" pitchFamily="34" charset="0"/>
              </a:rPr>
              <a:t>v_mensaje_error</a:t>
            </a:r>
            <a:r>
              <a:rPr lang="es-MX" sz="1500" b="1" kern="1200" dirty="0">
                <a:solidFill>
                  <a:schemeClr val="tx1"/>
                </a:solidFill>
                <a:latin typeface="Calibri"/>
                <a:ea typeface="+mn-ea"/>
                <a:cs typeface="Arial" pitchFamily="34" charset="0"/>
              </a:rPr>
              <a:t>:=SQLERRM;</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INSERT INTO </a:t>
            </a:r>
            <a:r>
              <a:rPr lang="es-MX" sz="1500" b="1" kern="1200" dirty="0" err="1">
                <a:solidFill>
                  <a:schemeClr val="tx1"/>
                </a:solidFill>
                <a:latin typeface="Calibri"/>
                <a:ea typeface="+mn-ea"/>
                <a:cs typeface="Arial" pitchFamily="34" charset="0"/>
              </a:rPr>
              <a:t>error_proceso</a:t>
            </a:r>
            <a:endParaRPr lang="es-MX" sz="1500" b="1" kern="1200" dirty="0">
              <a:solidFill>
                <a:schemeClr val="tx1"/>
              </a:solidFill>
              <a:latin typeface="Calibri"/>
              <a:ea typeface="+mn-ea"/>
              <a:cs typeface="Arial" pitchFamily="34" charset="0"/>
            </a:endParaRP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VALUES (SEQ_ERROR_PROC.NEXTVAL,'ERROR en FN_OBT_ANNOS_TRAB para el empleado ' || </a:t>
            </a:r>
            <a:r>
              <a:rPr lang="es-MX" sz="1500" b="1" kern="1200" dirty="0" err="1">
                <a:solidFill>
                  <a:schemeClr val="tx1"/>
                </a:solidFill>
                <a:latin typeface="Calibri"/>
                <a:ea typeface="+mn-ea"/>
                <a:cs typeface="Arial" pitchFamily="34" charset="0"/>
              </a:rPr>
              <a:t>p_id_emp</a:t>
            </a:r>
            <a:r>
              <a:rPr lang="es-MX" sz="1500" b="1" kern="1200" dirty="0">
                <a:solidFill>
                  <a:schemeClr val="tx1"/>
                </a:solidFill>
                <a:latin typeface="Calibri"/>
                <a:ea typeface="+mn-ea"/>
                <a:cs typeface="Arial" pitchFamily="34" charset="0"/>
              </a:rPr>
              <a:t>,                                      	</a:t>
            </a:r>
            <a:r>
              <a:rPr lang="es-MX" sz="1500" b="1" kern="1200" dirty="0" err="1">
                <a:solidFill>
                  <a:schemeClr val="tx1"/>
                </a:solidFill>
                <a:latin typeface="Calibri"/>
                <a:ea typeface="+mn-ea"/>
                <a:cs typeface="Arial" pitchFamily="34" charset="0"/>
              </a:rPr>
              <a:t>v_mensaje_error</a:t>
            </a:r>
            <a:r>
              <a:rPr lang="es-MX" sz="1500" b="1" kern="1200" dirty="0">
                <a:solidFill>
                  <a:schemeClr val="tx1"/>
                </a:solidFill>
                <a:latin typeface="Calibri"/>
                <a:ea typeface="+mn-ea"/>
                <a:cs typeface="Arial" pitchFamily="34" charset="0"/>
              </a:rPr>
              <a:t>); </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RETURN 0;</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END FN_OBT_ANNOS_TRAB;</a:t>
            </a:r>
          </a:p>
          <a:p>
            <a:pPr lvl="0" fontAlgn="base">
              <a:spcBef>
                <a:spcPct val="0"/>
              </a:spcBef>
              <a:spcAft>
                <a:spcPct val="0"/>
              </a:spcAft>
              <a:buClrTx/>
              <a:defRPr/>
            </a:pPr>
            <a:endParaRPr lang="es-MX" sz="800" b="1" kern="1200" dirty="0">
              <a:solidFill>
                <a:schemeClr val="tx1"/>
              </a:solidFill>
              <a:latin typeface="Calibri"/>
              <a:ea typeface="+mn-ea"/>
              <a:cs typeface="Arial" pitchFamily="34" charset="0"/>
            </a:endParaRPr>
          </a:p>
        </p:txBody>
      </p:sp>
    </p:spTree>
    <p:extLst>
      <p:ext uri="{BB962C8B-B14F-4D97-AF65-F5344CB8AC3E}">
        <p14:creationId xmlns:p14="http://schemas.microsoft.com/office/powerpoint/2010/main" val="2283084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una Función Almacenada</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31151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6BF371DD-1740-4126-AC3F-DFC92AFFC2A1}"/>
              </a:ext>
            </a:extLst>
          </p:cNvPr>
          <p:cNvSpPr txBox="1">
            <a:spLocks noChangeArrowheads="1"/>
          </p:cNvSpPr>
          <p:nvPr/>
        </p:nvSpPr>
        <p:spPr bwMode="auto">
          <a:xfrm>
            <a:off x="371159" y="1616612"/>
            <a:ext cx="8498521" cy="486287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500" b="1" kern="1200" dirty="0">
                <a:solidFill>
                  <a:srgbClr val="0000DE"/>
                </a:solidFill>
                <a:latin typeface="Calibri"/>
                <a:ea typeface="+mn-ea"/>
                <a:cs typeface="Arial" pitchFamily="34" charset="0"/>
              </a:rPr>
              <a:t>CREATE OR REPLACE FUNCTION FN_OBT_MONTO_BONO_ANNO </a:t>
            </a:r>
          </a:p>
          <a:p>
            <a:pPr lvl="0" fontAlgn="base">
              <a:spcBef>
                <a:spcPct val="0"/>
              </a:spcBef>
              <a:spcAft>
                <a:spcPct val="0"/>
              </a:spcAft>
              <a:buClrTx/>
              <a:defRPr/>
            </a:pPr>
            <a:r>
              <a:rPr lang="es-MX" sz="1500" b="1" kern="1200" dirty="0">
                <a:solidFill>
                  <a:srgbClr val="0000DE"/>
                </a:solidFill>
                <a:latin typeface="Calibri"/>
                <a:ea typeface="+mn-ea"/>
                <a:cs typeface="Arial" pitchFamily="34" charset="0"/>
              </a:rPr>
              <a:t>(</a:t>
            </a:r>
            <a:r>
              <a:rPr lang="es-MX" sz="1500" b="1" kern="1200" dirty="0" err="1">
                <a:solidFill>
                  <a:srgbClr val="0000DE"/>
                </a:solidFill>
                <a:latin typeface="Calibri"/>
                <a:ea typeface="+mn-ea"/>
                <a:cs typeface="Arial" pitchFamily="34" charset="0"/>
              </a:rPr>
              <a:t>p_id_emp</a:t>
            </a:r>
            <a:r>
              <a:rPr lang="es-MX" sz="1500" b="1" kern="1200" dirty="0">
                <a:solidFill>
                  <a:srgbClr val="0000DE"/>
                </a:solidFill>
                <a:latin typeface="Calibri"/>
                <a:ea typeface="+mn-ea"/>
                <a:cs typeface="Arial" pitchFamily="34" charset="0"/>
              </a:rPr>
              <a:t> NUMBER,</a:t>
            </a:r>
          </a:p>
          <a:p>
            <a:pPr lvl="0" fontAlgn="base">
              <a:spcBef>
                <a:spcPct val="0"/>
              </a:spcBef>
              <a:spcAft>
                <a:spcPct val="0"/>
              </a:spcAft>
              <a:buClrTx/>
              <a:defRPr/>
            </a:pPr>
            <a:r>
              <a:rPr lang="es-MX" sz="1500" b="1" kern="1200" dirty="0">
                <a:solidFill>
                  <a:srgbClr val="0000DE"/>
                </a:solidFill>
                <a:latin typeface="Calibri"/>
                <a:ea typeface="+mn-ea"/>
                <a:cs typeface="Arial" pitchFamily="34" charset="0"/>
              </a:rPr>
              <a:t> </a:t>
            </a:r>
            <a:r>
              <a:rPr lang="es-MX" sz="1500" b="1" kern="1200" dirty="0" err="1">
                <a:solidFill>
                  <a:srgbClr val="0000DE"/>
                </a:solidFill>
                <a:latin typeface="Calibri"/>
                <a:ea typeface="+mn-ea"/>
                <a:cs typeface="Arial" pitchFamily="34" charset="0"/>
              </a:rPr>
              <a:t>p_salario</a:t>
            </a:r>
            <a:r>
              <a:rPr lang="es-MX" sz="1500" b="1" kern="1200" dirty="0">
                <a:solidFill>
                  <a:srgbClr val="0000DE"/>
                </a:solidFill>
                <a:latin typeface="Calibri"/>
                <a:ea typeface="+mn-ea"/>
                <a:cs typeface="Arial" pitchFamily="34" charset="0"/>
              </a:rPr>
              <a:t> NUMBER,</a:t>
            </a:r>
          </a:p>
          <a:p>
            <a:pPr lvl="0" fontAlgn="base">
              <a:spcBef>
                <a:spcPct val="0"/>
              </a:spcBef>
              <a:spcAft>
                <a:spcPct val="0"/>
              </a:spcAft>
              <a:buClrTx/>
              <a:defRPr/>
            </a:pPr>
            <a:r>
              <a:rPr lang="es-MX" sz="1500" b="1" kern="1200" dirty="0">
                <a:solidFill>
                  <a:srgbClr val="0000DE"/>
                </a:solidFill>
                <a:latin typeface="Calibri"/>
                <a:ea typeface="+mn-ea"/>
                <a:cs typeface="Arial" pitchFamily="34" charset="0"/>
              </a:rPr>
              <a:t> </a:t>
            </a:r>
            <a:r>
              <a:rPr lang="es-MX" sz="1500" b="1" kern="1200" dirty="0" err="1">
                <a:solidFill>
                  <a:srgbClr val="0000DE"/>
                </a:solidFill>
                <a:latin typeface="Calibri"/>
                <a:ea typeface="+mn-ea"/>
                <a:cs typeface="Arial" pitchFamily="34" charset="0"/>
              </a:rPr>
              <a:t>p_annos_trab</a:t>
            </a:r>
            <a:r>
              <a:rPr lang="es-MX" sz="1500" b="1" kern="1200" dirty="0">
                <a:solidFill>
                  <a:srgbClr val="0000DE"/>
                </a:solidFill>
                <a:latin typeface="Calibri"/>
                <a:ea typeface="+mn-ea"/>
                <a:cs typeface="Arial" pitchFamily="34" charset="0"/>
              </a:rPr>
              <a:t>  NUMBER) RETURN NUMBER </a:t>
            </a:r>
            <a:r>
              <a:rPr lang="es-MX" sz="1500" b="1" kern="1200" dirty="0">
                <a:solidFill>
                  <a:schemeClr val="tx1"/>
                </a:solidFill>
                <a:latin typeface="Calibri"/>
                <a:ea typeface="+mn-ea"/>
                <a:cs typeface="Arial" pitchFamily="34" charset="0"/>
              </a:rPr>
              <a:t>AS</a:t>
            </a:r>
          </a:p>
          <a:p>
            <a:pPr lvl="0" fontAlgn="base">
              <a:spcBef>
                <a:spcPct val="0"/>
              </a:spcBef>
              <a:spcAft>
                <a:spcPct val="0"/>
              </a:spcAft>
              <a:buClrTx/>
              <a:defRPr/>
            </a:pPr>
            <a:r>
              <a:rPr lang="es-MX" sz="1500" b="1" kern="1200" dirty="0" err="1">
                <a:solidFill>
                  <a:schemeClr val="tx1"/>
                </a:solidFill>
                <a:latin typeface="Calibri"/>
                <a:ea typeface="+mn-ea"/>
                <a:cs typeface="Arial" pitchFamily="34" charset="0"/>
              </a:rPr>
              <a:t>v_bonif_annos</a:t>
            </a:r>
            <a:r>
              <a:rPr lang="es-MX" sz="1500" b="1" kern="1200" dirty="0">
                <a:solidFill>
                  <a:schemeClr val="tx1"/>
                </a:solidFill>
                <a:latin typeface="Calibri"/>
                <a:ea typeface="+mn-ea"/>
                <a:cs typeface="Arial" pitchFamily="34" charset="0"/>
              </a:rPr>
              <a:t> NUMBER(6);</a:t>
            </a:r>
          </a:p>
          <a:p>
            <a:pPr lvl="0" fontAlgn="base">
              <a:spcBef>
                <a:spcPct val="0"/>
              </a:spcBef>
              <a:spcAft>
                <a:spcPct val="0"/>
              </a:spcAft>
              <a:buClrTx/>
              <a:defRPr/>
            </a:pPr>
            <a:r>
              <a:rPr lang="es-MX" sz="1500" b="1" kern="1200" dirty="0" err="1">
                <a:solidFill>
                  <a:schemeClr val="tx1"/>
                </a:solidFill>
                <a:latin typeface="Calibri"/>
                <a:ea typeface="+mn-ea"/>
                <a:cs typeface="Arial" pitchFamily="34" charset="0"/>
              </a:rPr>
              <a:t>v_mensaje_error</a:t>
            </a:r>
            <a:r>
              <a:rPr lang="es-MX" sz="1500" b="1" kern="1200" dirty="0">
                <a:solidFill>
                  <a:schemeClr val="tx1"/>
                </a:solidFill>
                <a:latin typeface="Calibri"/>
                <a:ea typeface="+mn-ea"/>
                <a:cs typeface="Arial" pitchFamily="34" charset="0"/>
              </a:rPr>
              <a:t> VARCHAR2(200);</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BEGIN</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SELECT ROUND(</a:t>
            </a:r>
            <a:r>
              <a:rPr lang="es-MX" sz="1500" b="1" kern="1200" dirty="0" err="1">
                <a:solidFill>
                  <a:schemeClr val="tx1"/>
                </a:solidFill>
                <a:latin typeface="Calibri"/>
                <a:ea typeface="+mn-ea"/>
                <a:cs typeface="Arial" pitchFamily="34" charset="0"/>
              </a:rPr>
              <a:t>p_salario</a:t>
            </a:r>
            <a:r>
              <a:rPr lang="es-MX" sz="1500" b="1" kern="1200" dirty="0">
                <a:solidFill>
                  <a:schemeClr val="tx1"/>
                </a:solidFill>
                <a:latin typeface="Calibri"/>
                <a:ea typeface="+mn-ea"/>
                <a:cs typeface="Arial" pitchFamily="34" charset="0"/>
              </a:rPr>
              <a:t>*((</a:t>
            </a:r>
            <a:r>
              <a:rPr lang="es-MX" sz="1500" b="1" kern="1200" dirty="0" err="1">
                <a:solidFill>
                  <a:schemeClr val="tx1"/>
                </a:solidFill>
                <a:latin typeface="Calibri"/>
                <a:ea typeface="+mn-ea"/>
                <a:cs typeface="Arial" pitchFamily="34" charset="0"/>
              </a:rPr>
              <a:t>porc_bonif</a:t>
            </a:r>
            <a:r>
              <a:rPr lang="es-MX" sz="1500" b="1" kern="1200" dirty="0">
                <a:solidFill>
                  <a:schemeClr val="tx1"/>
                </a:solidFill>
                <a:latin typeface="Calibri"/>
                <a:ea typeface="+mn-ea"/>
                <a:cs typeface="Arial" pitchFamily="34" charset="0"/>
              </a:rPr>
              <a:t>/100)+1)) </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INTO </a:t>
            </a:r>
            <a:r>
              <a:rPr lang="es-MX" sz="1500" b="1" kern="1200" dirty="0" err="1">
                <a:solidFill>
                  <a:schemeClr val="tx1"/>
                </a:solidFill>
                <a:latin typeface="Calibri"/>
                <a:ea typeface="+mn-ea"/>
                <a:cs typeface="Arial" pitchFamily="34" charset="0"/>
              </a:rPr>
              <a:t>v_bonif_annos</a:t>
            </a:r>
            <a:endParaRPr lang="es-MX" sz="1500" b="1" kern="1200" dirty="0">
              <a:solidFill>
                <a:schemeClr val="tx1"/>
              </a:solidFill>
              <a:latin typeface="Calibri"/>
              <a:ea typeface="+mn-ea"/>
              <a:cs typeface="Arial" pitchFamily="34" charset="0"/>
            </a:endParaRP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FROM </a:t>
            </a:r>
            <a:r>
              <a:rPr lang="es-MX" sz="1500" b="1" kern="1200" dirty="0" err="1">
                <a:solidFill>
                  <a:schemeClr val="tx1"/>
                </a:solidFill>
                <a:latin typeface="Calibri"/>
                <a:ea typeface="+mn-ea"/>
                <a:cs typeface="Arial" pitchFamily="34" charset="0"/>
              </a:rPr>
              <a:t>tramo_bonif_annos_trab</a:t>
            </a:r>
            <a:endParaRPr lang="es-MX" sz="1500" b="1" kern="1200" dirty="0">
              <a:solidFill>
                <a:schemeClr val="tx1"/>
              </a:solidFill>
              <a:latin typeface="Calibri"/>
              <a:ea typeface="+mn-ea"/>
              <a:cs typeface="Arial" pitchFamily="34" charset="0"/>
            </a:endParaRP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WHERE </a:t>
            </a:r>
            <a:r>
              <a:rPr lang="es-MX" sz="1500" b="1" kern="1200" dirty="0" err="1">
                <a:solidFill>
                  <a:schemeClr val="tx1"/>
                </a:solidFill>
                <a:latin typeface="Calibri"/>
                <a:ea typeface="+mn-ea"/>
                <a:cs typeface="Arial" pitchFamily="34" charset="0"/>
              </a:rPr>
              <a:t>p_annos_trab</a:t>
            </a:r>
            <a:r>
              <a:rPr lang="es-MX" sz="1500" b="1" kern="1200" dirty="0">
                <a:solidFill>
                  <a:schemeClr val="tx1"/>
                </a:solidFill>
                <a:latin typeface="Calibri"/>
                <a:ea typeface="+mn-ea"/>
                <a:cs typeface="Arial" pitchFamily="34" charset="0"/>
              </a:rPr>
              <a:t> BETWEEN </a:t>
            </a:r>
            <a:r>
              <a:rPr lang="es-MX" sz="1500" b="1" kern="1200" dirty="0" err="1">
                <a:solidFill>
                  <a:schemeClr val="tx1"/>
                </a:solidFill>
                <a:latin typeface="Calibri"/>
                <a:ea typeface="+mn-ea"/>
                <a:cs typeface="Arial" pitchFamily="34" charset="0"/>
              </a:rPr>
              <a:t>rango_ini</a:t>
            </a:r>
            <a:r>
              <a:rPr lang="es-MX" sz="1500" b="1" kern="1200" dirty="0">
                <a:solidFill>
                  <a:schemeClr val="tx1"/>
                </a:solidFill>
                <a:latin typeface="Calibri"/>
                <a:ea typeface="+mn-ea"/>
                <a:cs typeface="Arial" pitchFamily="34" charset="0"/>
              </a:rPr>
              <a:t> AND </a:t>
            </a:r>
            <a:r>
              <a:rPr lang="es-MX" sz="1500" b="1" kern="1200" dirty="0" err="1">
                <a:solidFill>
                  <a:schemeClr val="tx1"/>
                </a:solidFill>
                <a:latin typeface="Calibri"/>
                <a:ea typeface="+mn-ea"/>
                <a:cs typeface="Arial" pitchFamily="34" charset="0"/>
              </a:rPr>
              <a:t>rango_fin</a:t>
            </a:r>
            <a:r>
              <a:rPr lang="es-MX" sz="1500"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RETURN </a:t>
            </a:r>
            <a:r>
              <a:rPr lang="es-MX" sz="1500" b="1" kern="1200" dirty="0" err="1">
                <a:solidFill>
                  <a:schemeClr val="tx1"/>
                </a:solidFill>
                <a:latin typeface="Calibri"/>
                <a:ea typeface="+mn-ea"/>
                <a:cs typeface="Arial" pitchFamily="34" charset="0"/>
              </a:rPr>
              <a:t>v_bonif_annos</a:t>
            </a:r>
            <a:r>
              <a:rPr lang="es-MX" sz="1500"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EXCEPTION</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WHEN OTHERS THEN</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a:t>
            </a:r>
            <a:r>
              <a:rPr lang="es-MX" sz="1500" b="1" kern="1200" dirty="0" err="1">
                <a:solidFill>
                  <a:schemeClr val="tx1"/>
                </a:solidFill>
                <a:latin typeface="Calibri"/>
                <a:ea typeface="+mn-ea"/>
                <a:cs typeface="Arial" pitchFamily="34" charset="0"/>
              </a:rPr>
              <a:t>v_mensaje_error</a:t>
            </a:r>
            <a:r>
              <a:rPr lang="es-MX" sz="1500" b="1" kern="1200" dirty="0">
                <a:solidFill>
                  <a:schemeClr val="tx1"/>
                </a:solidFill>
                <a:latin typeface="Calibri"/>
                <a:ea typeface="+mn-ea"/>
                <a:cs typeface="Arial" pitchFamily="34" charset="0"/>
              </a:rPr>
              <a:t>:=SQLERRM;</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INSERT INTO </a:t>
            </a:r>
            <a:r>
              <a:rPr lang="es-MX" sz="1500" b="1" kern="1200" dirty="0" err="1">
                <a:solidFill>
                  <a:schemeClr val="tx1"/>
                </a:solidFill>
                <a:latin typeface="Calibri"/>
                <a:ea typeface="+mn-ea"/>
                <a:cs typeface="Arial" pitchFamily="34" charset="0"/>
              </a:rPr>
              <a:t>error_proceso</a:t>
            </a:r>
            <a:endParaRPr lang="es-MX" sz="1500" b="1" kern="1200" dirty="0">
              <a:solidFill>
                <a:schemeClr val="tx1"/>
              </a:solidFill>
              <a:latin typeface="Calibri"/>
              <a:ea typeface="+mn-ea"/>
              <a:cs typeface="Arial" pitchFamily="34" charset="0"/>
            </a:endParaRP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VALUES (SEQ_ERROR_PROC.NEXTVAL,'ERROR en FN_OBT_MONTO_BONO_ANNO para el empleado ' || </a:t>
            </a:r>
            <a:r>
              <a:rPr lang="es-MX" sz="1500" b="1" kern="1200" dirty="0" err="1">
                <a:solidFill>
                  <a:schemeClr val="tx1"/>
                </a:solidFill>
                <a:latin typeface="Calibri"/>
                <a:ea typeface="+mn-ea"/>
                <a:cs typeface="Arial" pitchFamily="34" charset="0"/>
              </a:rPr>
              <a:t>p_id_emp</a:t>
            </a:r>
            <a:r>
              <a:rPr lang="es-MX" sz="1500" b="1" kern="1200" dirty="0">
                <a:solidFill>
                  <a:schemeClr val="tx1"/>
                </a:solidFill>
                <a:latin typeface="Calibri"/>
                <a:ea typeface="+mn-ea"/>
                <a:cs typeface="Arial" pitchFamily="34" charset="0"/>
              </a:rPr>
              <a:t> || ' .Años contrato ' || </a:t>
            </a:r>
            <a:r>
              <a:rPr lang="es-MX" sz="1500" b="1" kern="1200" dirty="0" err="1">
                <a:solidFill>
                  <a:schemeClr val="tx1"/>
                </a:solidFill>
                <a:latin typeface="Calibri"/>
                <a:ea typeface="+mn-ea"/>
                <a:cs typeface="Arial" pitchFamily="34" charset="0"/>
              </a:rPr>
              <a:t>p_annos_trab,v_mensaje_error</a:t>
            </a:r>
            <a:r>
              <a:rPr lang="es-MX" sz="1500" b="1" kern="1200" dirty="0">
                <a:solidFill>
                  <a:schemeClr val="tx1"/>
                </a:solidFill>
                <a:latin typeface="Calibri"/>
                <a:ea typeface="+mn-ea"/>
                <a:cs typeface="Arial" pitchFamily="34" charset="0"/>
              </a:rPr>
              <a:t>); </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   RETURN 0;    </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END;</a:t>
            </a:r>
          </a:p>
          <a:p>
            <a:pPr lvl="0" fontAlgn="base">
              <a:spcBef>
                <a:spcPct val="0"/>
              </a:spcBef>
              <a:spcAft>
                <a:spcPct val="0"/>
              </a:spcAft>
              <a:buClrTx/>
              <a:defRPr/>
            </a:pPr>
            <a:endParaRPr lang="es-MX" sz="800" b="1" kern="1200" dirty="0">
              <a:solidFill>
                <a:schemeClr val="tx1"/>
              </a:solidFill>
              <a:latin typeface="Calibri"/>
              <a:ea typeface="+mn-ea"/>
              <a:cs typeface="Arial" pitchFamily="34" charset="0"/>
            </a:endParaRPr>
          </a:p>
        </p:txBody>
      </p:sp>
    </p:spTree>
    <p:extLst>
      <p:ext uri="{BB962C8B-B14F-4D97-AF65-F5344CB8AC3E}">
        <p14:creationId xmlns:p14="http://schemas.microsoft.com/office/powerpoint/2010/main" val="20843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Ejecutar una Función Almacenada</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1172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Opción usando la Función en una sentencia SQL:</a:t>
            </a:r>
            <a:endParaRPr lang="es-CL" sz="2000" kern="1200" dirty="0">
              <a:solidFill>
                <a:prstClr val="black"/>
              </a:solidFill>
              <a:latin typeface="Calibri"/>
              <a:ea typeface="Arial Unicode MS"/>
              <a:cs typeface="Times New Roman" pitchFamily="18" charset="0"/>
            </a:endParaRPr>
          </a:p>
        </p:txBody>
      </p:sp>
      <p:sp>
        <p:nvSpPr>
          <p:cNvPr id="8" name="Text Box 5">
            <a:extLst>
              <a:ext uri="{FF2B5EF4-FFF2-40B4-BE49-F238E27FC236}">
                <a16:creationId xmlns:a16="http://schemas.microsoft.com/office/drawing/2014/main" id="{A74BFEFD-ED97-4050-BDB3-49DBFE58F9AD}"/>
              </a:ext>
            </a:extLst>
          </p:cNvPr>
          <p:cNvSpPr txBox="1">
            <a:spLocks noChangeArrowheads="1"/>
          </p:cNvSpPr>
          <p:nvPr/>
        </p:nvSpPr>
        <p:spPr bwMode="auto">
          <a:xfrm>
            <a:off x="231554" y="1449755"/>
            <a:ext cx="6357301" cy="120032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b="1" kern="1200" dirty="0">
                <a:solidFill>
                  <a:schemeClr val="tx1"/>
                </a:solidFill>
                <a:latin typeface="Calibri"/>
                <a:ea typeface="+mn-ea"/>
                <a:cs typeface="Arial" pitchFamily="34" charset="0"/>
              </a:rPr>
              <a:t>SELECT </a:t>
            </a:r>
            <a:r>
              <a:rPr lang="en-US" b="1" kern="1200" dirty="0" err="1">
                <a:solidFill>
                  <a:schemeClr val="tx1"/>
                </a:solidFill>
                <a:latin typeface="Calibri"/>
                <a:ea typeface="+mn-ea"/>
                <a:cs typeface="Arial" pitchFamily="34" charset="0"/>
              </a:rPr>
              <a:t>employee_id</a:t>
            </a:r>
            <a:r>
              <a:rPr lang="en-US" b="1" kern="1200" dirty="0">
                <a:solidFill>
                  <a:schemeClr val="tx1"/>
                </a:solidFill>
                <a:latin typeface="Calibri"/>
                <a:ea typeface="+mn-ea"/>
                <a:cs typeface="Arial" pitchFamily="34" charset="0"/>
              </a:rPr>
              <a:t>, </a:t>
            </a:r>
            <a:r>
              <a:rPr lang="en-US" b="1" kern="1200" dirty="0" err="1">
                <a:solidFill>
                  <a:schemeClr val="tx1"/>
                </a:solidFill>
                <a:latin typeface="Calibri"/>
                <a:ea typeface="+mn-ea"/>
                <a:cs typeface="Arial" pitchFamily="34" charset="0"/>
              </a:rPr>
              <a:t>hire_date</a:t>
            </a:r>
            <a:r>
              <a:rPr lang="en-US" b="1" kern="1200" dirty="0">
                <a:solidFill>
                  <a:schemeClr val="tx1"/>
                </a:solidFill>
                <a:latin typeface="Calibri"/>
                <a:ea typeface="+mn-ea"/>
                <a:cs typeface="Arial" pitchFamily="34" charset="0"/>
              </a:rPr>
              <a:t>, </a:t>
            </a:r>
          </a:p>
          <a:p>
            <a:pPr lvl="0" fontAlgn="base">
              <a:spcBef>
                <a:spcPct val="0"/>
              </a:spcBef>
              <a:spcAft>
                <a:spcPct val="0"/>
              </a:spcAft>
              <a:buClrTx/>
              <a:defRPr/>
            </a:pPr>
            <a:r>
              <a:rPr lang="en-US" b="1" kern="1200" dirty="0">
                <a:solidFill>
                  <a:schemeClr val="tx1"/>
                </a:solidFill>
                <a:latin typeface="Calibri"/>
                <a:ea typeface="+mn-ea"/>
                <a:cs typeface="Arial" pitchFamily="34" charset="0"/>
              </a:rPr>
              <a:t>              </a:t>
            </a:r>
            <a:r>
              <a:rPr lang="en-US" b="1" kern="1200" dirty="0">
                <a:solidFill>
                  <a:srgbClr val="C00000"/>
                </a:solidFill>
                <a:latin typeface="Calibri"/>
                <a:ea typeface="+mn-ea"/>
                <a:cs typeface="Arial" pitchFamily="34" charset="0"/>
              </a:rPr>
              <a:t>FN_OBT_ANNOS_TRAB(</a:t>
            </a:r>
            <a:r>
              <a:rPr lang="en-US" b="1" kern="1200" dirty="0" err="1">
                <a:solidFill>
                  <a:srgbClr val="C00000"/>
                </a:solidFill>
                <a:latin typeface="Calibri"/>
                <a:ea typeface="+mn-ea"/>
                <a:cs typeface="Arial" pitchFamily="34" charset="0"/>
              </a:rPr>
              <a:t>employee_id</a:t>
            </a:r>
            <a:r>
              <a:rPr lang="en-US" b="1" kern="1200" dirty="0">
                <a:solidFill>
                  <a:srgbClr val="C00000"/>
                </a:solidFill>
                <a:latin typeface="Calibri"/>
                <a:ea typeface="+mn-ea"/>
                <a:cs typeface="Arial" pitchFamily="34" charset="0"/>
              </a:rPr>
              <a:t>)</a:t>
            </a:r>
            <a:r>
              <a:rPr lang="en-US" b="1" kern="1200" dirty="0">
                <a:solidFill>
                  <a:schemeClr val="tx1"/>
                </a:solidFill>
                <a:latin typeface="Calibri"/>
                <a:ea typeface="+mn-ea"/>
                <a:cs typeface="Arial" pitchFamily="34" charset="0"/>
              </a:rPr>
              <a:t> "AÑOS CONTRATADO"</a:t>
            </a:r>
          </a:p>
          <a:p>
            <a:pPr lvl="0" fontAlgn="base">
              <a:spcBef>
                <a:spcPct val="0"/>
              </a:spcBef>
              <a:spcAft>
                <a:spcPct val="0"/>
              </a:spcAft>
              <a:buClrTx/>
              <a:defRPr/>
            </a:pPr>
            <a:r>
              <a:rPr lang="en-US" b="1" kern="1200" dirty="0">
                <a:solidFill>
                  <a:schemeClr val="tx1"/>
                </a:solidFill>
                <a:latin typeface="Calibri"/>
                <a:ea typeface="+mn-ea"/>
                <a:cs typeface="Arial" pitchFamily="34" charset="0"/>
              </a:rPr>
              <a:t>FROM employees</a:t>
            </a:r>
          </a:p>
          <a:p>
            <a:pPr lvl="0" fontAlgn="base">
              <a:spcBef>
                <a:spcPct val="0"/>
              </a:spcBef>
              <a:spcAft>
                <a:spcPct val="0"/>
              </a:spcAft>
              <a:buClrTx/>
              <a:defRPr/>
            </a:pPr>
            <a:r>
              <a:rPr lang="en-US" b="1" kern="1200" dirty="0">
                <a:solidFill>
                  <a:schemeClr val="tx1"/>
                </a:solidFill>
                <a:latin typeface="Calibri"/>
                <a:ea typeface="+mn-ea"/>
                <a:cs typeface="Arial" pitchFamily="34" charset="0"/>
              </a:rPr>
              <a:t>ORDER BY </a:t>
            </a:r>
            <a:r>
              <a:rPr lang="en-US" b="1" kern="1200" dirty="0" err="1">
                <a:solidFill>
                  <a:schemeClr val="tx1"/>
                </a:solidFill>
                <a:latin typeface="Calibri"/>
                <a:ea typeface="+mn-ea"/>
                <a:cs typeface="Arial" pitchFamily="34" charset="0"/>
              </a:rPr>
              <a:t>employee_id</a:t>
            </a:r>
            <a:r>
              <a:rPr lang="en-US" b="1" kern="1200" dirty="0">
                <a:solidFill>
                  <a:schemeClr val="tx1"/>
                </a:solidFill>
                <a:latin typeface="Calibri"/>
                <a:ea typeface="+mn-ea"/>
                <a:cs typeface="Arial"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2" name="Imagen 1">
            <a:extLst>
              <a:ext uri="{FF2B5EF4-FFF2-40B4-BE49-F238E27FC236}">
                <a16:creationId xmlns:a16="http://schemas.microsoft.com/office/drawing/2014/main" id="{6D622D76-68AD-4A1D-A9C2-8519B0200296}"/>
              </a:ext>
            </a:extLst>
          </p:cNvPr>
          <p:cNvPicPr>
            <a:picLocks noChangeAspect="1"/>
          </p:cNvPicPr>
          <p:nvPr/>
        </p:nvPicPr>
        <p:blipFill>
          <a:blip r:embed="rId3"/>
          <a:stretch>
            <a:fillRect/>
          </a:stretch>
        </p:blipFill>
        <p:spPr>
          <a:xfrm>
            <a:off x="6661879" y="1449755"/>
            <a:ext cx="2177543" cy="1734326"/>
          </a:xfrm>
          <a:prstGeom prst="rect">
            <a:avLst/>
          </a:prstGeom>
        </p:spPr>
      </p:pic>
      <p:sp>
        <p:nvSpPr>
          <p:cNvPr id="12" name="Text Box 5">
            <a:extLst>
              <a:ext uri="{FF2B5EF4-FFF2-40B4-BE49-F238E27FC236}">
                <a16:creationId xmlns:a16="http://schemas.microsoft.com/office/drawing/2014/main" id="{921B1D9C-417A-473E-A4D1-2CB65BA92518}"/>
              </a:ext>
            </a:extLst>
          </p:cNvPr>
          <p:cNvSpPr txBox="1">
            <a:spLocks noChangeArrowheads="1"/>
          </p:cNvSpPr>
          <p:nvPr/>
        </p:nvSpPr>
        <p:spPr bwMode="auto">
          <a:xfrm>
            <a:off x="231554" y="3239672"/>
            <a:ext cx="8443816" cy="120032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SELECT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 "ID EMP", </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 salario,</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a:solidFill>
                  <a:srgbClr val="0000DE"/>
                </a:solidFill>
                <a:latin typeface="Calibri"/>
                <a:ea typeface="+mn-ea"/>
                <a:cs typeface="Arial" pitchFamily="34" charset="0"/>
              </a:rPr>
              <a:t>FN_OBT_MONTO_BONO_ANNO(</a:t>
            </a:r>
            <a:r>
              <a:rPr lang="es-MX" b="1" kern="1200" dirty="0" err="1">
                <a:solidFill>
                  <a:srgbClr val="0000DE"/>
                </a:solidFill>
                <a:latin typeface="Calibri"/>
                <a:ea typeface="+mn-ea"/>
                <a:cs typeface="Arial" pitchFamily="34" charset="0"/>
              </a:rPr>
              <a:t>employee_id,salary</a:t>
            </a:r>
            <a:r>
              <a:rPr lang="es-MX" b="1" kern="1200" dirty="0">
                <a:solidFill>
                  <a:srgbClr val="0000DE"/>
                </a:solidFill>
                <a:latin typeface="Calibri"/>
                <a:ea typeface="+mn-ea"/>
                <a:cs typeface="Arial" pitchFamily="34" charset="0"/>
              </a:rPr>
              <a:t>, FN_OBT_ANNOS_TRAB(</a:t>
            </a:r>
            <a:r>
              <a:rPr lang="es-MX" b="1" kern="1200" dirty="0" err="1">
                <a:solidFill>
                  <a:srgbClr val="0000DE"/>
                </a:solidFill>
                <a:latin typeface="Calibri"/>
                <a:ea typeface="+mn-ea"/>
                <a:cs typeface="Arial" pitchFamily="34" charset="0"/>
              </a:rPr>
              <a:t>employee_id</a:t>
            </a:r>
            <a:r>
              <a:rPr lang="es-MX" b="1" kern="1200" dirty="0">
                <a:solidFill>
                  <a:srgbClr val="0000DE"/>
                </a:solidFill>
                <a:latin typeface="Calibri"/>
                <a:ea typeface="+mn-ea"/>
                <a:cs typeface="Arial" pitchFamily="34" charset="0"/>
              </a:rPr>
              <a:t>))</a:t>
            </a:r>
            <a:r>
              <a:rPr lang="es-MX" b="1" kern="1200" dirty="0">
                <a:solidFill>
                  <a:schemeClr val="tx1"/>
                </a:solidFill>
                <a:latin typeface="Calibri"/>
                <a:ea typeface="+mn-ea"/>
                <a:cs typeface="Arial" pitchFamily="34" charset="0"/>
              </a:rPr>
              <a:t> "BONO AÑOS"</a:t>
            </a:r>
          </a:p>
          <a:p>
            <a:pPr lvl="0" fontAlgn="base">
              <a:spcBef>
                <a:spcPct val="0"/>
              </a:spcBef>
              <a:spcAft>
                <a:spcPct val="0"/>
              </a:spcAft>
              <a:buClrTx/>
              <a:defRPr/>
            </a:pPr>
            <a:r>
              <a:rPr lang="es-MX" b="1" kern="1200" dirty="0">
                <a:solidFill>
                  <a:schemeClr val="tx1"/>
                </a:solidFill>
                <a:latin typeface="Calibri"/>
                <a:ea typeface="+mn-ea"/>
                <a:cs typeface="Arial" pitchFamily="34" charset="0"/>
              </a:rPr>
              <a:t>FROM </a:t>
            </a:r>
            <a:r>
              <a:rPr lang="es-MX" b="1" kern="1200" dirty="0" err="1">
                <a:solidFill>
                  <a:schemeClr val="tx1"/>
                </a:solidFill>
                <a:latin typeface="Calibri"/>
                <a:ea typeface="+mn-ea"/>
                <a:cs typeface="Arial" pitchFamily="34" charset="0"/>
              </a:rPr>
              <a:t>employees</a:t>
            </a:r>
            <a:endParaRPr lang="es-MX" b="1" kern="1200" dirty="0">
              <a:solidFill>
                <a:schemeClr val="tx1"/>
              </a:solidFill>
              <a:latin typeface="Calibri"/>
              <a:ea typeface="+mn-ea"/>
              <a:cs typeface="Arial"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WHERE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=100;</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7" name="Text Box 5">
            <a:extLst>
              <a:ext uri="{FF2B5EF4-FFF2-40B4-BE49-F238E27FC236}">
                <a16:creationId xmlns:a16="http://schemas.microsoft.com/office/drawing/2014/main" id="{96F1308D-90C3-4EF0-BD19-481A6E68C46B}"/>
              </a:ext>
            </a:extLst>
          </p:cNvPr>
          <p:cNvSpPr txBox="1">
            <a:spLocks noChangeArrowheads="1"/>
          </p:cNvSpPr>
          <p:nvPr/>
        </p:nvSpPr>
        <p:spPr bwMode="auto">
          <a:xfrm>
            <a:off x="231554" y="5003702"/>
            <a:ext cx="8443816" cy="129266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SELECT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 "ID EMP", </a:t>
            </a:r>
            <a:r>
              <a:rPr lang="es-MX" b="1" kern="1200" dirty="0" err="1">
                <a:solidFill>
                  <a:schemeClr val="tx1"/>
                </a:solidFill>
                <a:latin typeface="Calibri"/>
                <a:ea typeface="+mn-ea"/>
                <a:cs typeface="Arial" pitchFamily="34" charset="0"/>
              </a:rPr>
              <a:t>hire_date</a:t>
            </a:r>
            <a:r>
              <a:rPr lang="es-MX" b="1" kern="1200" dirty="0">
                <a:solidFill>
                  <a:schemeClr val="tx1"/>
                </a:solidFill>
                <a:latin typeface="Calibri"/>
                <a:ea typeface="+mn-ea"/>
                <a:cs typeface="Arial" pitchFamily="34" charset="0"/>
              </a:rPr>
              <a:t> "FECHA CONTRATO",  </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 salario,</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a:solidFill>
                  <a:srgbClr val="C00000"/>
                </a:solidFill>
                <a:latin typeface="Calibri"/>
                <a:ea typeface="+mn-ea"/>
                <a:cs typeface="Arial" pitchFamily="34" charset="0"/>
              </a:rPr>
              <a:t>FN_OBT_ANNOS_TRAB(</a:t>
            </a:r>
            <a:r>
              <a:rPr lang="es-MX" b="1" kern="1200" dirty="0" err="1">
                <a:solidFill>
                  <a:srgbClr val="C00000"/>
                </a:solidFill>
                <a:latin typeface="Calibri"/>
                <a:ea typeface="+mn-ea"/>
                <a:cs typeface="Arial" pitchFamily="34" charset="0"/>
              </a:rPr>
              <a:t>employee_id</a:t>
            </a:r>
            <a:r>
              <a:rPr lang="es-MX" b="1" kern="1200" dirty="0">
                <a:solidFill>
                  <a:srgbClr val="C00000"/>
                </a:solidFill>
                <a:latin typeface="Calibri"/>
                <a:ea typeface="+mn-ea"/>
                <a:cs typeface="Arial" pitchFamily="34" charset="0"/>
              </a:rPr>
              <a:t>) </a:t>
            </a:r>
            <a:r>
              <a:rPr lang="es-MX" b="1" kern="1200" dirty="0">
                <a:solidFill>
                  <a:schemeClr val="tx1"/>
                </a:solidFill>
                <a:latin typeface="Calibri"/>
                <a:ea typeface="+mn-ea"/>
                <a:cs typeface="Arial" pitchFamily="34" charset="0"/>
              </a:rPr>
              <a:t>"AÑOS CONTRATADO",</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a:solidFill>
                  <a:srgbClr val="0000DE"/>
                </a:solidFill>
                <a:latin typeface="Calibri"/>
                <a:ea typeface="+mn-ea"/>
                <a:cs typeface="Arial" pitchFamily="34" charset="0"/>
              </a:rPr>
              <a:t>FN_OBT_MONTO_BONO_ANNO(</a:t>
            </a:r>
            <a:r>
              <a:rPr lang="es-MX" b="1" kern="1200" dirty="0" err="1">
                <a:solidFill>
                  <a:srgbClr val="0000DE"/>
                </a:solidFill>
                <a:latin typeface="Calibri"/>
                <a:ea typeface="+mn-ea"/>
                <a:cs typeface="Arial" pitchFamily="34" charset="0"/>
              </a:rPr>
              <a:t>employee_id,salary</a:t>
            </a:r>
            <a:r>
              <a:rPr lang="es-MX" b="1" kern="1200" dirty="0">
                <a:solidFill>
                  <a:srgbClr val="0000DE"/>
                </a:solidFill>
                <a:latin typeface="Calibri"/>
                <a:ea typeface="+mn-ea"/>
                <a:cs typeface="Arial" pitchFamily="34" charset="0"/>
              </a:rPr>
              <a:t>, FN_OBT_ANNOS_TRAB(</a:t>
            </a:r>
            <a:r>
              <a:rPr lang="es-MX" b="1" kern="1200" dirty="0" err="1">
                <a:solidFill>
                  <a:srgbClr val="0000DE"/>
                </a:solidFill>
                <a:latin typeface="Calibri"/>
                <a:ea typeface="+mn-ea"/>
                <a:cs typeface="Arial" pitchFamily="34" charset="0"/>
              </a:rPr>
              <a:t>employee_id</a:t>
            </a:r>
            <a:r>
              <a:rPr lang="es-MX" b="1" kern="1200" dirty="0">
                <a:solidFill>
                  <a:srgbClr val="0000DE"/>
                </a:solidFill>
                <a:latin typeface="Calibri"/>
                <a:ea typeface="+mn-ea"/>
                <a:cs typeface="Arial" pitchFamily="34" charset="0"/>
              </a:rPr>
              <a:t>))</a:t>
            </a:r>
            <a:r>
              <a:rPr lang="es-MX" b="1" kern="1200" dirty="0">
                <a:solidFill>
                  <a:schemeClr val="tx1"/>
                </a:solidFill>
                <a:latin typeface="Calibri"/>
                <a:ea typeface="+mn-ea"/>
                <a:cs typeface="Arial" pitchFamily="34" charset="0"/>
              </a:rPr>
              <a:t> "BONO AÑOS"</a:t>
            </a:r>
          </a:p>
          <a:p>
            <a:pPr lvl="0" fontAlgn="base">
              <a:spcBef>
                <a:spcPct val="0"/>
              </a:spcBef>
              <a:spcAft>
                <a:spcPct val="0"/>
              </a:spcAft>
              <a:buClrTx/>
              <a:defRPr/>
            </a:pPr>
            <a:r>
              <a:rPr lang="es-MX" b="1" kern="1200" dirty="0">
                <a:solidFill>
                  <a:schemeClr val="tx1"/>
                </a:solidFill>
                <a:latin typeface="Calibri"/>
                <a:ea typeface="+mn-ea"/>
                <a:cs typeface="Arial" pitchFamily="34" charset="0"/>
              </a:rPr>
              <a:t>FROM </a:t>
            </a:r>
            <a:r>
              <a:rPr lang="es-MX" b="1" kern="1200" dirty="0" err="1">
                <a:solidFill>
                  <a:schemeClr val="tx1"/>
                </a:solidFill>
                <a:latin typeface="Calibri"/>
                <a:ea typeface="+mn-ea"/>
                <a:cs typeface="Arial" pitchFamily="34" charset="0"/>
              </a:rPr>
              <a:t>employees</a:t>
            </a:r>
            <a:endParaRPr lang="es-MX" b="1" kern="1200" dirty="0">
              <a:solidFill>
                <a:schemeClr val="tx1"/>
              </a:solidFill>
              <a:latin typeface="Calibri"/>
              <a:ea typeface="+mn-ea"/>
              <a:cs typeface="Arial"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WHERE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=100;</a:t>
            </a:r>
            <a:endParaRPr kumimoji="0" lang="en-US"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9" name="Imagen 18">
            <a:extLst>
              <a:ext uri="{FF2B5EF4-FFF2-40B4-BE49-F238E27FC236}">
                <a16:creationId xmlns:a16="http://schemas.microsoft.com/office/drawing/2014/main" id="{749FF221-C55A-42D4-BB8F-30448993E99F}"/>
              </a:ext>
            </a:extLst>
          </p:cNvPr>
          <p:cNvPicPr>
            <a:picLocks noChangeAspect="1"/>
          </p:cNvPicPr>
          <p:nvPr/>
        </p:nvPicPr>
        <p:blipFill>
          <a:blip r:embed="rId4"/>
          <a:stretch>
            <a:fillRect/>
          </a:stretch>
        </p:blipFill>
        <p:spPr>
          <a:xfrm>
            <a:off x="2358767" y="6357376"/>
            <a:ext cx="4230088" cy="395168"/>
          </a:xfrm>
          <a:prstGeom prst="rect">
            <a:avLst/>
          </a:prstGeom>
        </p:spPr>
      </p:pic>
      <p:pic>
        <p:nvPicPr>
          <p:cNvPr id="21" name="Imagen 20">
            <a:extLst>
              <a:ext uri="{FF2B5EF4-FFF2-40B4-BE49-F238E27FC236}">
                <a16:creationId xmlns:a16="http://schemas.microsoft.com/office/drawing/2014/main" id="{0F31A72A-DC79-47CA-BFB1-DCC1BF33CA32}"/>
              </a:ext>
            </a:extLst>
          </p:cNvPr>
          <p:cNvPicPr>
            <a:picLocks noChangeAspect="1"/>
          </p:cNvPicPr>
          <p:nvPr/>
        </p:nvPicPr>
        <p:blipFill>
          <a:blip r:embed="rId5"/>
          <a:stretch>
            <a:fillRect/>
          </a:stretch>
        </p:blipFill>
        <p:spPr>
          <a:xfrm>
            <a:off x="3614834" y="4483984"/>
            <a:ext cx="1791556" cy="414128"/>
          </a:xfrm>
          <a:prstGeom prst="rect">
            <a:avLst/>
          </a:prstGeom>
        </p:spPr>
      </p:pic>
    </p:spTree>
    <p:extLst>
      <p:ext uri="{BB962C8B-B14F-4D97-AF65-F5344CB8AC3E}">
        <p14:creationId xmlns:p14="http://schemas.microsoft.com/office/powerpoint/2010/main" val="331900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Ejecutar una Función Almacenada</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1172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Opción ejecutando la Función desde SQL </a:t>
            </a:r>
            <a:r>
              <a:rPr lang="es-CL" sz="2000" kern="1200" dirty="0" err="1">
                <a:solidFill>
                  <a:prstClr val="black"/>
                </a:solidFill>
                <a:latin typeface="Calibri"/>
                <a:ea typeface="Arial Unicode MS"/>
                <a:cs typeface="Arial Unicode MS"/>
              </a:rPr>
              <a:t>Developer</a:t>
            </a:r>
            <a:r>
              <a:rPr lang="es-CL" sz="2000" kern="1200" dirty="0">
                <a:solidFill>
                  <a:prstClr val="black"/>
                </a:solidFill>
                <a:latin typeface="Calibri"/>
                <a:ea typeface="Arial Unicode MS"/>
                <a:cs typeface="Arial Unicode MS"/>
              </a:rPr>
              <a:t>:</a:t>
            </a:r>
            <a:endParaRPr lang="es-CL" sz="2000" kern="1200" dirty="0">
              <a:solidFill>
                <a:prstClr val="black"/>
              </a:solidFill>
              <a:latin typeface="Calibri"/>
              <a:ea typeface="Arial Unicode MS"/>
              <a:cs typeface="Times New Roman"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86B87242-F350-4252-8D8E-DBF53279B9D4}"/>
              </a:ext>
            </a:extLst>
          </p:cNvPr>
          <p:cNvPicPr>
            <a:picLocks noChangeAspect="1"/>
          </p:cNvPicPr>
          <p:nvPr/>
        </p:nvPicPr>
        <p:blipFill>
          <a:blip r:embed="rId3"/>
          <a:stretch>
            <a:fillRect/>
          </a:stretch>
        </p:blipFill>
        <p:spPr>
          <a:xfrm>
            <a:off x="507299" y="1489039"/>
            <a:ext cx="3643112" cy="1929194"/>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4CDC857D-4B4E-42FE-A51E-F590D295CC55}"/>
              </a:ext>
            </a:extLst>
          </p:cNvPr>
          <p:cNvPicPr>
            <a:picLocks noChangeAspect="1"/>
          </p:cNvPicPr>
          <p:nvPr/>
        </p:nvPicPr>
        <p:blipFill>
          <a:blip r:embed="rId4"/>
          <a:stretch>
            <a:fillRect/>
          </a:stretch>
        </p:blipFill>
        <p:spPr>
          <a:xfrm>
            <a:off x="4716834" y="1415874"/>
            <a:ext cx="4198566" cy="3344050"/>
          </a:xfrm>
          <a:prstGeom prst="rect">
            <a:avLst/>
          </a:prstGeom>
        </p:spPr>
      </p:pic>
      <p:pic>
        <p:nvPicPr>
          <p:cNvPr id="11" name="Imagen 10" descr="Interfaz de usuario gráfica, Texto&#10;&#10;Descripción generada automáticamente">
            <a:extLst>
              <a:ext uri="{FF2B5EF4-FFF2-40B4-BE49-F238E27FC236}">
                <a16:creationId xmlns:a16="http://schemas.microsoft.com/office/drawing/2014/main" id="{3191FBD7-FE22-48E7-8B67-8CCCC2E2F211}"/>
              </a:ext>
            </a:extLst>
          </p:cNvPr>
          <p:cNvPicPr>
            <a:picLocks noChangeAspect="1"/>
          </p:cNvPicPr>
          <p:nvPr/>
        </p:nvPicPr>
        <p:blipFill>
          <a:blip r:embed="rId5"/>
          <a:stretch>
            <a:fillRect/>
          </a:stretch>
        </p:blipFill>
        <p:spPr>
          <a:xfrm>
            <a:off x="397185" y="3702263"/>
            <a:ext cx="3863340" cy="3058477"/>
          </a:xfrm>
          <a:prstGeom prst="rect">
            <a:avLst/>
          </a:prstGeom>
        </p:spPr>
      </p:pic>
      <p:pic>
        <p:nvPicPr>
          <p:cNvPr id="14" name="Imagen 13" descr="Interfaz de usuario gráfica, Texto, Aplicación, Word&#10;&#10;Descripción generada automáticamente">
            <a:extLst>
              <a:ext uri="{FF2B5EF4-FFF2-40B4-BE49-F238E27FC236}">
                <a16:creationId xmlns:a16="http://schemas.microsoft.com/office/drawing/2014/main" id="{EF8DB5EC-61B4-4C95-A7DA-7EAF3840091C}"/>
              </a:ext>
            </a:extLst>
          </p:cNvPr>
          <p:cNvPicPr>
            <a:picLocks noChangeAspect="1"/>
          </p:cNvPicPr>
          <p:nvPr/>
        </p:nvPicPr>
        <p:blipFill>
          <a:blip r:embed="rId6"/>
          <a:stretch>
            <a:fillRect/>
          </a:stretch>
        </p:blipFill>
        <p:spPr>
          <a:xfrm>
            <a:off x="4572000" y="5143618"/>
            <a:ext cx="4490669" cy="1479962"/>
          </a:xfrm>
          <a:prstGeom prst="rect">
            <a:avLst/>
          </a:prstGeom>
        </p:spPr>
      </p:pic>
      <p:sp>
        <p:nvSpPr>
          <p:cNvPr id="18" name="CuadroTexto 17">
            <a:extLst>
              <a:ext uri="{FF2B5EF4-FFF2-40B4-BE49-F238E27FC236}">
                <a16:creationId xmlns:a16="http://schemas.microsoft.com/office/drawing/2014/main" id="{65F09B9C-CC9F-41FD-8E7C-1662A8DDB007}"/>
              </a:ext>
            </a:extLst>
          </p:cNvPr>
          <p:cNvSpPr txBox="1"/>
          <p:nvPr/>
        </p:nvSpPr>
        <p:spPr>
          <a:xfrm>
            <a:off x="193271" y="216927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0" name="CuadroTexto 19">
            <a:extLst>
              <a:ext uri="{FF2B5EF4-FFF2-40B4-BE49-F238E27FC236}">
                <a16:creationId xmlns:a16="http://schemas.microsoft.com/office/drawing/2014/main" id="{3918814A-3CA9-4B67-B224-9C16F39C514F}"/>
              </a:ext>
            </a:extLst>
          </p:cNvPr>
          <p:cNvSpPr txBox="1"/>
          <p:nvPr/>
        </p:nvSpPr>
        <p:spPr>
          <a:xfrm>
            <a:off x="4422371" y="215784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22" name="CuadroTexto 21">
            <a:extLst>
              <a:ext uri="{FF2B5EF4-FFF2-40B4-BE49-F238E27FC236}">
                <a16:creationId xmlns:a16="http://schemas.microsoft.com/office/drawing/2014/main" id="{5DF92F8A-75E4-4E65-B909-63D0F4BF3864}"/>
              </a:ext>
            </a:extLst>
          </p:cNvPr>
          <p:cNvSpPr txBox="1"/>
          <p:nvPr/>
        </p:nvSpPr>
        <p:spPr>
          <a:xfrm>
            <a:off x="128501" y="5175024"/>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3" name="CuadroTexto 22">
            <a:extLst>
              <a:ext uri="{FF2B5EF4-FFF2-40B4-BE49-F238E27FC236}">
                <a16:creationId xmlns:a16="http://schemas.microsoft.com/office/drawing/2014/main" id="{39962497-C8E6-4B67-8E05-EA0239F535F1}"/>
              </a:ext>
            </a:extLst>
          </p:cNvPr>
          <p:cNvSpPr txBox="1"/>
          <p:nvPr/>
        </p:nvSpPr>
        <p:spPr>
          <a:xfrm>
            <a:off x="4281401" y="562875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24" name="Rectángulo 23">
            <a:extLst>
              <a:ext uri="{FF2B5EF4-FFF2-40B4-BE49-F238E27FC236}">
                <a16:creationId xmlns:a16="http://schemas.microsoft.com/office/drawing/2014/main" id="{8B4D98A6-6F2B-47A7-9DFF-01A18E56D49E}"/>
              </a:ext>
            </a:extLst>
          </p:cNvPr>
          <p:cNvSpPr/>
          <p:nvPr/>
        </p:nvSpPr>
        <p:spPr>
          <a:xfrm>
            <a:off x="8112183" y="6415613"/>
            <a:ext cx="950486"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
        <p:nvSpPr>
          <p:cNvPr id="25" name="Rectángulo 24">
            <a:extLst>
              <a:ext uri="{FF2B5EF4-FFF2-40B4-BE49-F238E27FC236}">
                <a16:creationId xmlns:a16="http://schemas.microsoft.com/office/drawing/2014/main" id="{A25C5411-1BF6-402A-A2CF-1308F704D8FE}"/>
              </a:ext>
            </a:extLst>
          </p:cNvPr>
          <p:cNvSpPr/>
          <p:nvPr/>
        </p:nvSpPr>
        <p:spPr>
          <a:xfrm>
            <a:off x="2961063" y="6533723"/>
            <a:ext cx="570807" cy="2155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Tree>
    <p:extLst>
      <p:ext uri="{BB962C8B-B14F-4D97-AF65-F5344CB8AC3E}">
        <p14:creationId xmlns:p14="http://schemas.microsoft.com/office/powerpoint/2010/main" val="169341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Ejecutar una Función Almacenada</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1172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Opción ejecutando la Función desde otro Subprograma:</a:t>
            </a:r>
            <a:endParaRPr lang="es-CL" sz="2000" kern="1200" dirty="0">
              <a:solidFill>
                <a:prstClr val="black"/>
              </a:solidFill>
              <a:latin typeface="Calibri"/>
              <a:ea typeface="Arial Unicode MS"/>
              <a:cs typeface="Times New Roman" pitchFamily="18" charset="0"/>
            </a:endParaRPr>
          </a:p>
        </p:txBody>
      </p:sp>
      <p:sp>
        <p:nvSpPr>
          <p:cNvPr id="15" name="Text Box 5">
            <a:extLst>
              <a:ext uri="{FF2B5EF4-FFF2-40B4-BE49-F238E27FC236}">
                <a16:creationId xmlns:a16="http://schemas.microsoft.com/office/drawing/2014/main" id="{B23D4D46-11A1-4D72-AC3E-190D887AAC6D}"/>
              </a:ext>
            </a:extLst>
          </p:cNvPr>
          <p:cNvSpPr txBox="1">
            <a:spLocks noChangeArrowheads="1"/>
          </p:cNvSpPr>
          <p:nvPr/>
        </p:nvSpPr>
        <p:spPr bwMode="auto">
          <a:xfrm>
            <a:off x="476606" y="1435208"/>
            <a:ext cx="8404504" cy="430887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CREATE OR REPLACE PROCEDURE SP_GRABAR_BONO_TRAB</a:t>
            </a:r>
          </a:p>
          <a:p>
            <a:pPr fontAlgn="base">
              <a:spcBef>
                <a:spcPct val="0"/>
              </a:spcBef>
              <a:spcAft>
                <a:spcPct val="0"/>
              </a:spcAft>
              <a:buClrTx/>
              <a:defRPr/>
            </a:pP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p_id_emp</a:t>
            </a:r>
            <a:r>
              <a:rPr lang="es-MX" b="1" kern="1200" dirty="0">
                <a:solidFill>
                  <a:schemeClr val="tx1"/>
                </a:solidFill>
                <a:latin typeface="Calibri"/>
                <a:ea typeface="+mn-ea"/>
                <a:cs typeface="Arial" pitchFamily="34" charset="0"/>
              </a:rPr>
              <a:t> NUMBER,</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p_id_depto</a:t>
            </a:r>
            <a:r>
              <a:rPr lang="es-MX" b="1" kern="1200" dirty="0">
                <a:solidFill>
                  <a:schemeClr val="tx1"/>
                </a:solidFill>
                <a:latin typeface="Calibri"/>
                <a:ea typeface="+mn-ea"/>
                <a:cs typeface="Arial" pitchFamily="34" charset="0"/>
              </a:rPr>
              <a:t> NUMBER,</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p_salario_actual</a:t>
            </a:r>
            <a:r>
              <a:rPr lang="es-MX" b="1" kern="1200" dirty="0">
                <a:solidFill>
                  <a:schemeClr val="tx1"/>
                </a:solidFill>
                <a:latin typeface="Calibri"/>
                <a:ea typeface="+mn-ea"/>
                <a:cs typeface="Arial" pitchFamily="34" charset="0"/>
              </a:rPr>
              <a:t> NUMBER,</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p_annos_trab</a:t>
            </a:r>
            <a:r>
              <a:rPr lang="es-MX" b="1" kern="1200" dirty="0">
                <a:solidFill>
                  <a:schemeClr val="tx1"/>
                </a:solidFill>
                <a:latin typeface="Calibri"/>
                <a:ea typeface="+mn-ea"/>
                <a:cs typeface="Arial" pitchFamily="34" charset="0"/>
              </a:rPr>
              <a:t> NUMBER,</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p_monto_bonif</a:t>
            </a:r>
            <a:r>
              <a:rPr lang="es-MX" b="1" kern="1200" dirty="0">
                <a:solidFill>
                  <a:schemeClr val="tx1"/>
                </a:solidFill>
                <a:latin typeface="Calibri"/>
                <a:ea typeface="+mn-ea"/>
                <a:cs typeface="Arial" pitchFamily="34" charset="0"/>
              </a:rPr>
              <a:t> NUMBER) AS</a:t>
            </a:r>
          </a:p>
          <a:p>
            <a:pPr fontAlgn="base">
              <a:spcBef>
                <a:spcPct val="0"/>
              </a:spcBef>
              <a:spcAft>
                <a:spcPct val="0"/>
              </a:spcAft>
              <a:buClrTx/>
              <a:defRPr/>
            </a:pPr>
            <a:r>
              <a:rPr lang="es-MX" b="1" kern="1200" dirty="0" err="1">
                <a:solidFill>
                  <a:schemeClr val="tx1"/>
                </a:solidFill>
                <a:latin typeface="Calibri"/>
                <a:ea typeface="+mn-ea"/>
                <a:cs typeface="Arial" pitchFamily="34" charset="0"/>
              </a:rPr>
              <a:t>v_mensaje_error</a:t>
            </a:r>
            <a:r>
              <a:rPr lang="es-MX" b="1" kern="1200" dirty="0">
                <a:solidFill>
                  <a:schemeClr val="tx1"/>
                </a:solidFill>
                <a:latin typeface="Calibri"/>
                <a:ea typeface="+mn-ea"/>
                <a:cs typeface="Arial" pitchFamily="34" charset="0"/>
              </a:rPr>
              <a:t> VARCHAR2(200);</a:t>
            </a:r>
          </a:p>
          <a:p>
            <a:pPr fontAlgn="base">
              <a:spcBef>
                <a:spcPct val="0"/>
              </a:spcBef>
              <a:spcAft>
                <a:spcPct val="0"/>
              </a:spcAft>
              <a:buClrTx/>
              <a:defRPr/>
            </a:pPr>
            <a:r>
              <a:rPr lang="es-MX" b="1" kern="1200" dirty="0">
                <a:solidFill>
                  <a:schemeClr val="tx1"/>
                </a:solidFill>
                <a:latin typeface="Calibri"/>
                <a:ea typeface="+mn-ea"/>
                <a:cs typeface="Arial" pitchFamily="34" charset="0"/>
              </a:rPr>
              <a:t>BEGIN</a:t>
            </a:r>
          </a:p>
          <a:p>
            <a:pPr fontAlgn="base">
              <a:spcBef>
                <a:spcPct val="0"/>
              </a:spcBef>
              <a:spcAft>
                <a:spcPct val="0"/>
              </a:spcAft>
              <a:buClrTx/>
              <a:defRPr/>
            </a:pPr>
            <a:r>
              <a:rPr lang="es-MX" b="1" kern="1200" dirty="0">
                <a:solidFill>
                  <a:schemeClr val="tx1"/>
                </a:solidFill>
                <a:latin typeface="Calibri"/>
                <a:ea typeface="+mn-ea"/>
                <a:cs typeface="Arial" pitchFamily="34" charset="0"/>
              </a:rPr>
              <a:t>  INSERT INTO DETALLE_PAGO_BONATRAB</a:t>
            </a:r>
          </a:p>
          <a:p>
            <a:pPr fontAlgn="base">
              <a:spcBef>
                <a:spcPct val="0"/>
              </a:spcBef>
              <a:spcAft>
                <a:spcPct val="0"/>
              </a:spcAft>
              <a:buClrTx/>
              <a:defRPr/>
            </a:pPr>
            <a:r>
              <a:rPr lang="es-MX" b="1" kern="1200" dirty="0">
                <a:solidFill>
                  <a:schemeClr val="tx1"/>
                </a:solidFill>
                <a:latin typeface="Calibri"/>
                <a:ea typeface="+mn-ea"/>
                <a:cs typeface="Arial" pitchFamily="34" charset="0"/>
              </a:rPr>
              <a:t>  VALUES(</a:t>
            </a:r>
            <a:r>
              <a:rPr lang="es-MX" b="1" kern="1200" dirty="0" err="1">
                <a:solidFill>
                  <a:schemeClr val="tx1"/>
                </a:solidFill>
                <a:latin typeface="Calibri"/>
                <a:ea typeface="+mn-ea"/>
                <a:cs typeface="Arial" pitchFamily="34" charset="0"/>
              </a:rPr>
              <a:t>p_id_emp</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p_id_depto</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p_salario_actual</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p_annos_trab</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p_monto_bonif</a:t>
            </a:r>
            <a:r>
              <a:rPr lang="es-MX" b="1" kern="1200" dirty="0">
                <a:solidFill>
                  <a:schemeClr val="tx1"/>
                </a:solidFill>
                <a:latin typeface="Calibri"/>
                <a:ea typeface="+mn-ea"/>
                <a:cs typeface="Arial" pitchFamily="34" charset="0"/>
              </a:rPr>
              <a:t>);</a:t>
            </a:r>
          </a:p>
          <a:p>
            <a:pPr fontAlgn="base">
              <a:spcBef>
                <a:spcPct val="0"/>
              </a:spcBef>
              <a:spcAft>
                <a:spcPct val="0"/>
              </a:spcAft>
              <a:buClrTx/>
              <a:defRPr/>
            </a:pPr>
            <a:r>
              <a:rPr lang="es-MX" b="1" kern="1200" dirty="0">
                <a:solidFill>
                  <a:schemeClr val="tx1"/>
                </a:solidFill>
                <a:latin typeface="Calibri"/>
                <a:ea typeface="+mn-ea"/>
                <a:cs typeface="Arial" pitchFamily="34" charset="0"/>
              </a:rPr>
              <a:t>  COMMIT;</a:t>
            </a:r>
          </a:p>
          <a:p>
            <a:pPr fontAlgn="base">
              <a:spcBef>
                <a:spcPct val="0"/>
              </a:spcBef>
              <a:spcAft>
                <a:spcPct val="0"/>
              </a:spcAft>
              <a:buClrTx/>
              <a:defRPr/>
            </a:pPr>
            <a:r>
              <a:rPr lang="es-MX" b="1" kern="1200" dirty="0">
                <a:solidFill>
                  <a:schemeClr val="tx1"/>
                </a:solidFill>
                <a:latin typeface="Calibri"/>
                <a:ea typeface="+mn-ea"/>
                <a:cs typeface="Arial" pitchFamily="34" charset="0"/>
              </a:rPr>
              <a:t>EXCEPTION </a:t>
            </a:r>
          </a:p>
          <a:p>
            <a:pPr fontAlgn="base">
              <a:spcBef>
                <a:spcPct val="0"/>
              </a:spcBef>
              <a:spcAft>
                <a:spcPct val="0"/>
              </a:spcAft>
              <a:buClrTx/>
              <a:defRPr/>
            </a:pPr>
            <a:r>
              <a:rPr lang="es-MX" b="1" kern="1200" dirty="0">
                <a:solidFill>
                  <a:schemeClr val="tx1"/>
                </a:solidFill>
                <a:latin typeface="Calibri"/>
                <a:ea typeface="+mn-ea"/>
                <a:cs typeface="Arial" pitchFamily="34" charset="0"/>
              </a:rPr>
              <a:t>WHEN OTHERS THEN</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v_mensaje_error</a:t>
            </a:r>
            <a:r>
              <a:rPr lang="es-MX" b="1" kern="1200" dirty="0">
                <a:solidFill>
                  <a:schemeClr val="tx1"/>
                </a:solidFill>
                <a:latin typeface="Calibri"/>
                <a:ea typeface="+mn-ea"/>
                <a:cs typeface="Arial" pitchFamily="34" charset="0"/>
              </a:rPr>
              <a:t>:=SQLERRM;</a:t>
            </a:r>
          </a:p>
          <a:p>
            <a:pPr fontAlgn="base">
              <a:spcBef>
                <a:spcPct val="0"/>
              </a:spcBef>
              <a:spcAft>
                <a:spcPct val="0"/>
              </a:spcAft>
              <a:buClrTx/>
              <a:defRPr/>
            </a:pPr>
            <a:r>
              <a:rPr lang="es-MX" b="1" kern="1200" dirty="0">
                <a:solidFill>
                  <a:schemeClr val="tx1"/>
                </a:solidFill>
                <a:latin typeface="Calibri"/>
                <a:ea typeface="+mn-ea"/>
                <a:cs typeface="Arial" pitchFamily="34" charset="0"/>
              </a:rPr>
              <a:t>   INSERT INTO </a:t>
            </a:r>
            <a:r>
              <a:rPr lang="es-MX" b="1" kern="1200" dirty="0" err="1">
                <a:solidFill>
                  <a:schemeClr val="tx1"/>
                </a:solidFill>
                <a:latin typeface="Calibri"/>
                <a:ea typeface="+mn-ea"/>
                <a:cs typeface="Arial" pitchFamily="34" charset="0"/>
              </a:rPr>
              <a:t>error_proceso</a:t>
            </a:r>
            <a:endParaRPr lang="es-MX" b="1" kern="1200" dirty="0">
              <a:solidFill>
                <a:schemeClr val="tx1"/>
              </a:solidFill>
              <a:latin typeface="Calibri"/>
              <a:ea typeface="+mn-ea"/>
              <a:cs typeface="Arial"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VALUES (SEQ_ERROR_PROC.NEXTVAL,'ERROR en SP_GRABAR_BONO_TRAB para el empleado ' || </a:t>
            </a:r>
            <a:r>
              <a:rPr lang="es-MX" b="1" kern="1200" dirty="0" err="1">
                <a:solidFill>
                  <a:schemeClr val="tx1"/>
                </a:solidFill>
                <a:latin typeface="Calibri"/>
                <a:ea typeface="+mn-ea"/>
                <a:cs typeface="Arial" pitchFamily="34" charset="0"/>
              </a:rPr>
              <a:t>p_id_emp</a:t>
            </a:r>
            <a:r>
              <a:rPr lang="es-MX" b="1" kern="1200" dirty="0">
                <a:solidFill>
                  <a:schemeClr val="tx1"/>
                </a:solidFill>
                <a:latin typeface="Calibri"/>
                <a:ea typeface="+mn-ea"/>
                <a:cs typeface="Arial" pitchFamily="34" charset="0"/>
              </a:rPr>
              <a:t> ,         	</a:t>
            </a:r>
            <a:r>
              <a:rPr lang="es-MX" b="1" kern="1200" dirty="0" err="1">
                <a:solidFill>
                  <a:schemeClr val="tx1"/>
                </a:solidFill>
                <a:latin typeface="Calibri"/>
                <a:ea typeface="+mn-ea"/>
                <a:cs typeface="Arial" pitchFamily="34" charset="0"/>
              </a:rPr>
              <a:t>v_mensaje_error</a:t>
            </a:r>
            <a:r>
              <a:rPr lang="es-MX" b="1" kern="1200" dirty="0">
                <a:solidFill>
                  <a:schemeClr val="tx1"/>
                </a:solidFill>
                <a:latin typeface="Calibri"/>
                <a:ea typeface="+mn-ea"/>
                <a:cs typeface="Arial" pitchFamily="34" charset="0"/>
              </a:rPr>
              <a:t>); </a:t>
            </a:r>
          </a:p>
          <a:p>
            <a:pPr fontAlgn="base">
              <a:spcBef>
                <a:spcPct val="0"/>
              </a:spcBef>
              <a:spcAft>
                <a:spcPct val="0"/>
              </a:spcAft>
              <a:buClrTx/>
              <a:defRPr/>
            </a:pPr>
            <a:r>
              <a:rPr lang="es-MX" b="1" kern="1200" dirty="0">
                <a:solidFill>
                  <a:schemeClr val="tx1"/>
                </a:solidFill>
                <a:latin typeface="Calibri"/>
                <a:ea typeface="+mn-ea"/>
                <a:cs typeface="Arial" pitchFamily="34" charset="0"/>
              </a:rPr>
              <a:t>END SP_GRABAR_BONO_TRAB;</a:t>
            </a:r>
          </a:p>
          <a:p>
            <a:pPr fontAlgn="base">
              <a:spcBef>
                <a:spcPct val="0"/>
              </a:spcBef>
              <a:spcAft>
                <a:spcPct val="0"/>
              </a:spcAft>
              <a:buClrTx/>
              <a:defRPr/>
            </a:pPr>
            <a:endParaRPr kumimoji="0" lang="en-US" b="1" i="0" u="none" strike="noStrike" kern="1200" cap="none" spc="0" normalizeH="0" baseline="0" noProof="0" dirty="0">
              <a:ln>
                <a:noFill/>
              </a:ln>
              <a:solidFill>
                <a:schemeClr val="tx1"/>
              </a:solidFill>
              <a:effectLst/>
              <a:uLnTx/>
              <a:uFillTx/>
              <a:latin typeface="Calibri"/>
              <a:ea typeface="+mn-ea"/>
              <a:cs typeface="Arial" panose="020B0604020202020204" pitchFamily="34" charset="0"/>
            </a:endParaRPr>
          </a:p>
        </p:txBody>
      </p:sp>
      <p:sp>
        <p:nvSpPr>
          <p:cNvPr id="16" name="CuadroTexto 15">
            <a:extLst>
              <a:ext uri="{FF2B5EF4-FFF2-40B4-BE49-F238E27FC236}">
                <a16:creationId xmlns:a16="http://schemas.microsoft.com/office/drawing/2014/main" id="{859FBD31-B53F-415E-9885-50CA468B0B68}"/>
              </a:ext>
            </a:extLst>
          </p:cNvPr>
          <p:cNvSpPr txBox="1"/>
          <p:nvPr/>
        </p:nvSpPr>
        <p:spPr>
          <a:xfrm>
            <a:off x="120751" y="3000312"/>
            <a:ext cx="355855" cy="611568"/>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27018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Ejecutar una Función Almacenada</a:t>
            </a:r>
          </a:p>
        </p:txBody>
      </p:sp>
      <p:sp>
        <p:nvSpPr>
          <p:cNvPr id="15" name="Text Box 5">
            <a:extLst>
              <a:ext uri="{FF2B5EF4-FFF2-40B4-BE49-F238E27FC236}">
                <a16:creationId xmlns:a16="http://schemas.microsoft.com/office/drawing/2014/main" id="{B23D4D46-11A1-4D72-AC3E-190D887AAC6D}"/>
              </a:ext>
            </a:extLst>
          </p:cNvPr>
          <p:cNvSpPr txBox="1">
            <a:spLocks noChangeArrowheads="1"/>
          </p:cNvSpPr>
          <p:nvPr/>
        </p:nvSpPr>
        <p:spPr bwMode="auto">
          <a:xfrm>
            <a:off x="522326" y="1206608"/>
            <a:ext cx="8335924"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300" b="1" kern="1200" dirty="0">
                <a:solidFill>
                  <a:schemeClr val="tx1"/>
                </a:solidFill>
                <a:latin typeface="Calibri"/>
                <a:ea typeface="+mn-ea"/>
                <a:cs typeface="Arial" pitchFamily="34" charset="0"/>
              </a:rPr>
              <a:t>CREATE OR REPLACE PROCEDURE SP_CALCULA_BONO_TRAB AS</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CURSOR </a:t>
            </a:r>
            <a:r>
              <a:rPr lang="es-MX" sz="1300" b="1" kern="1200" dirty="0" err="1">
                <a:solidFill>
                  <a:schemeClr val="tx1"/>
                </a:solidFill>
                <a:latin typeface="Calibri"/>
                <a:ea typeface="+mn-ea"/>
                <a:cs typeface="Arial" pitchFamily="34" charset="0"/>
              </a:rPr>
              <a:t>cur_deptos</a:t>
            </a:r>
            <a:r>
              <a:rPr lang="es-MX" sz="1300" b="1" kern="1200" dirty="0">
                <a:solidFill>
                  <a:schemeClr val="tx1"/>
                </a:solidFill>
                <a:latin typeface="Calibri"/>
                <a:ea typeface="+mn-ea"/>
                <a:cs typeface="Arial" pitchFamily="34" charset="0"/>
              </a:rPr>
              <a:t> IS  </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SELECT DISTINCT </a:t>
            </a:r>
            <a:r>
              <a:rPr lang="es-MX" sz="1300" b="1" kern="1200" dirty="0" err="1">
                <a:solidFill>
                  <a:schemeClr val="tx1"/>
                </a:solidFill>
                <a:latin typeface="Calibri"/>
                <a:ea typeface="+mn-ea"/>
                <a:cs typeface="Arial" pitchFamily="34" charset="0"/>
              </a:rPr>
              <a:t>department_id</a:t>
            </a:r>
            <a:endParaRPr lang="es-MX" sz="1300" b="1" kern="1200" dirty="0">
              <a:solidFill>
                <a:schemeClr val="tx1"/>
              </a:solidFill>
              <a:latin typeface="Calibri"/>
              <a:ea typeface="+mn-ea"/>
              <a:cs typeface="Arial" pitchFamily="34" charset="0"/>
            </a:endParaRPr>
          </a:p>
          <a:p>
            <a:pPr fontAlgn="base">
              <a:spcBef>
                <a:spcPct val="0"/>
              </a:spcBef>
              <a:spcAft>
                <a:spcPct val="0"/>
              </a:spcAft>
              <a:buClrTx/>
              <a:defRPr/>
            </a:pPr>
            <a:r>
              <a:rPr lang="es-MX" sz="1300" b="1" kern="1200" dirty="0">
                <a:solidFill>
                  <a:schemeClr val="tx1"/>
                </a:solidFill>
                <a:latin typeface="Calibri"/>
                <a:ea typeface="+mn-ea"/>
                <a:cs typeface="Arial" pitchFamily="34" charset="0"/>
              </a:rPr>
              <a:t>         FROM empleados</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GROUP BY </a:t>
            </a:r>
            <a:r>
              <a:rPr lang="es-MX" sz="1300" b="1" kern="1200" dirty="0" err="1">
                <a:solidFill>
                  <a:schemeClr val="tx1"/>
                </a:solidFill>
                <a:latin typeface="Calibri"/>
                <a:ea typeface="+mn-ea"/>
                <a:cs typeface="Arial" pitchFamily="34" charset="0"/>
              </a:rPr>
              <a:t>department_id</a:t>
            </a:r>
            <a:endParaRPr lang="es-MX" sz="1300" b="1" kern="1200" dirty="0">
              <a:solidFill>
                <a:schemeClr val="tx1"/>
              </a:solidFill>
              <a:latin typeface="Calibri"/>
              <a:ea typeface="+mn-ea"/>
              <a:cs typeface="Arial" pitchFamily="34" charset="0"/>
            </a:endParaRPr>
          </a:p>
          <a:p>
            <a:pPr fontAlgn="base">
              <a:spcBef>
                <a:spcPct val="0"/>
              </a:spcBef>
              <a:spcAft>
                <a:spcPct val="0"/>
              </a:spcAft>
              <a:buClrTx/>
              <a:defRPr/>
            </a:pPr>
            <a:r>
              <a:rPr lang="es-MX" sz="1300" b="1" kern="1200" dirty="0">
                <a:solidFill>
                  <a:schemeClr val="tx1"/>
                </a:solidFill>
                <a:latin typeface="Calibri"/>
                <a:ea typeface="+mn-ea"/>
                <a:cs typeface="Arial" pitchFamily="34" charset="0"/>
              </a:rPr>
              <a:t>       ORDER BY </a:t>
            </a:r>
            <a:r>
              <a:rPr lang="es-MX" sz="1300" b="1" kern="1200" dirty="0" err="1">
                <a:solidFill>
                  <a:schemeClr val="tx1"/>
                </a:solidFill>
                <a:latin typeface="Calibri"/>
                <a:ea typeface="+mn-ea"/>
                <a:cs typeface="Arial" pitchFamily="34" charset="0"/>
              </a:rPr>
              <a:t>department_id</a:t>
            </a:r>
            <a:r>
              <a:rPr lang="es-MX" sz="13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CURSOR </a:t>
            </a:r>
            <a:r>
              <a:rPr lang="es-MX" sz="1300" b="1" kern="1200" dirty="0" err="1">
                <a:solidFill>
                  <a:schemeClr val="tx1"/>
                </a:solidFill>
                <a:latin typeface="Calibri"/>
                <a:ea typeface="+mn-ea"/>
                <a:cs typeface="Arial" pitchFamily="34" charset="0"/>
              </a:rPr>
              <a:t>cur_empleados</a:t>
            </a:r>
            <a:r>
              <a:rPr lang="es-MX" sz="1300" b="1" kern="1200" dirty="0">
                <a:solidFill>
                  <a:schemeClr val="tx1"/>
                </a:solidFill>
                <a:latin typeface="Calibri"/>
                <a:ea typeface="+mn-ea"/>
                <a:cs typeface="Arial" pitchFamily="34" charset="0"/>
              </a:rPr>
              <a:t>(</a:t>
            </a:r>
            <a:r>
              <a:rPr lang="es-MX" sz="1300" b="1" kern="1200" dirty="0" err="1">
                <a:solidFill>
                  <a:schemeClr val="tx1"/>
                </a:solidFill>
                <a:latin typeface="Calibri"/>
                <a:ea typeface="+mn-ea"/>
                <a:cs typeface="Arial" pitchFamily="34" charset="0"/>
              </a:rPr>
              <a:t>p_id_depto</a:t>
            </a:r>
            <a:r>
              <a:rPr lang="es-MX" sz="1300" b="1" kern="1200" dirty="0">
                <a:solidFill>
                  <a:schemeClr val="tx1"/>
                </a:solidFill>
                <a:latin typeface="Calibri"/>
                <a:ea typeface="+mn-ea"/>
                <a:cs typeface="Arial" pitchFamily="34" charset="0"/>
              </a:rPr>
              <a:t> NUMBER) IS</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SELECT </a:t>
            </a:r>
            <a:r>
              <a:rPr lang="es-MX" sz="1300" b="1" kern="1200" dirty="0" err="1">
                <a:solidFill>
                  <a:schemeClr val="tx1"/>
                </a:solidFill>
                <a:latin typeface="Calibri"/>
                <a:ea typeface="+mn-ea"/>
                <a:cs typeface="Arial" pitchFamily="34" charset="0"/>
              </a:rPr>
              <a:t>e.employee_id</a:t>
            </a:r>
            <a:r>
              <a:rPr lang="es-MX" sz="1300" b="1" kern="1200" dirty="0">
                <a:solidFill>
                  <a:schemeClr val="tx1"/>
                </a:solidFill>
                <a:latin typeface="Calibri"/>
                <a:ea typeface="+mn-ea"/>
                <a:cs typeface="Arial" pitchFamily="34" charset="0"/>
              </a:rPr>
              <a:t> </a:t>
            </a:r>
            <a:r>
              <a:rPr lang="es-MX" sz="1300" b="1" kern="1200" dirty="0" err="1">
                <a:solidFill>
                  <a:schemeClr val="tx1"/>
                </a:solidFill>
                <a:latin typeface="Calibri"/>
                <a:ea typeface="+mn-ea"/>
                <a:cs typeface="Arial" pitchFamily="34" charset="0"/>
              </a:rPr>
              <a:t>id_emp</a:t>
            </a:r>
            <a:r>
              <a:rPr lang="es-MX" sz="1300" b="1" kern="1200" dirty="0">
                <a:solidFill>
                  <a:schemeClr val="tx1"/>
                </a:solidFill>
                <a:latin typeface="Calibri"/>
                <a:ea typeface="+mn-ea"/>
                <a:cs typeface="Arial" pitchFamily="34" charset="0"/>
              </a:rPr>
              <a:t>, </a:t>
            </a:r>
            <a:r>
              <a:rPr lang="es-MX" sz="1300" b="1" kern="1200" dirty="0" err="1">
                <a:solidFill>
                  <a:schemeClr val="tx1"/>
                </a:solidFill>
                <a:latin typeface="Calibri"/>
                <a:ea typeface="+mn-ea"/>
                <a:cs typeface="Arial" pitchFamily="34" charset="0"/>
              </a:rPr>
              <a:t>e.salary</a:t>
            </a:r>
            <a:r>
              <a:rPr lang="es-MX" sz="1300" b="1" kern="1200" dirty="0">
                <a:solidFill>
                  <a:schemeClr val="tx1"/>
                </a:solidFill>
                <a:latin typeface="Calibri"/>
                <a:ea typeface="+mn-ea"/>
                <a:cs typeface="Arial" pitchFamily="34" charset="0"/>
              </a:rPr>
              <a:t>, </a:t>
            </a:r>
            <a:r>
              <a:rPr lang="es-MX" sz="1300" b="1" kern="1200" dirty="0">
                <a:solidFill>
                  <a:srgbClr val="C00000"/>
                </a:solidFill>
                <a:latin typeface="Calibri"/>
                <a:ea typeface="+mn-ea"/>
                <a:cs typeface="Arial" pitchFamily="34" charset="0"/>
              </a:rPr>
              <a:t>FN_OBT_ANNOS_TRAB(</a:t>
            </a:r>
            <a:r>
              <a:rPr lang="es-MX" sz="1300" b="1" kern="1200" dirty="0" err="1">
                <a:solidFill>
                  <a:srgbClr val="C00000"/>
                </a:solidFill>
                <a:latin typeface="Calibri"/>
                <a:ea typeface="+mn-ea"/>
                <a:cs typeface="Arial" pitchFamily="34" charset="0"/>
              </a:rPr>
              <a:t>employee_id</a:t>
            </a:r>
            <a:r>
              <a:rPr lang="es-MX" sz="1300" b="1" kern="1200" dirty="0">
                <a:solidFill>
                  <a:srgbClr val="C00000"/>
                </a:solidFill>
                <a:latin typeface="Calibri"/>
                <a:ea typeface="+mn-ea"/>
                <a:cs typeface="Arial" pitchFamily="34" charset="0"/>
              </a:rPr>
              <a:t>)</a:t>
            </a:r>
            <a:r>
              <a:rPr lang="es-MX" sz="1300" b="1" kern="1200" dirty="0">
                <a:solidFill>
                  <a:schemeClr val="tx1"/>
                </a:solidFill>
                <a:latin typeface="Calibri"/>
                <a:ea typeface="+mn-ea"/>
                <a:cs typeface="Arial" pitchFamily="34" charset="0"/>
              </a:rPr>
              <a:t> </a:t>
            </a:r>
            <a:r>
              <a:rPr lang="es-MX" sz="1300" b="1" kern="1200" dirty="0" err="1">
                <a:solidFill>
                  <a:schemeClr val="tx1"/>
                </a:solidFill>
                <a:latin typeface="Calibri"/>
                <a:ea typeface="+mn-ea"/>
                <a:cs typeface="Arial" pitchFamily="34" charset="0"/>
              </a:rPr>
              <a:t>annos_trab</a:t>
            </a:r>
            <a:endParaRPr lang="es-MX" sz="1300" b="1" kern="1200" dirty="0">
              <a:solidFill>
                <a:schemeClr val="tx1"/>
              </a:solidFill>
              <a:latin typeface="Calibri"/>
              <a:ea typeface="+mn-ea"/>
              <a:cs typeface="Arial" pitchFamily="34" charset="0"/>
            </a:endParaRPr>
          </a:p>
          <a:p>
            <a:pPr fontAlgn="base">
              <a:spcBef>
                <a:spcPct val="0"/>
              </a:spcBef>
              <a:spcAft>
                <a:spcPct val="0"/>
              </a:spcAft>
              <a:buClrTx/>
              <a:defRPr/>
            </a:pPr>
            <a:r>
              <a:rPr lang="es-MX" sz="1300" b="1" kern="1200" dirty="0">
                <a:solidFill>
                  <a:schemeClr val="tx1"/>
                </a:solidFill>
                <a:latin typeface="Calibri"/>
                <a:ea typeface="+mn-ea"/>
                <a:cs typeface="Arial" pitchFamily="34" charset="0"/>
              </a:rPr>
              <a:t>         FROM </a:t>
            </a:r>
            <a:r>
              <a:rPr lang="es-MX" sz="1300" b="1" kern="1200" dirty="0" err="1">
                <a:solidFill>
                  <a:schemeClr val="tx1"/>
                </a:solidFill>
                <a:latin typeface="Calibri"/>
                <a:ea typeface="+mn-ea"/>
                <a:cs typeface="Arial" pitchFamily="34" charset="0"/>
              </a:rPr>
              <a:t>employees</a:t>
            </a:r>
            <a:r>
              <a:rPr lang="es-MX" sz="1300" b="1" kern="1200" dirty="0">
                <a:solidFill>
                  <a:schemeClr val="tx1"/>
                </a:solidFill>
                <a:latin typeface="Calibri"/>
                <a:ea typeface="+mn-ea"/>
                <a:cs typeface="Arial" pitchFamily="34" charset="0"/>
              </a:rPr>
              <a:t> e</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WHERE </a:t>
            </a:r>
            <a:r>
              <a:rPr lang="es-MX" sz="1300" b="1" kern="1200" dirty="0" err="1">
                <a:solidFill>
                  <a:schemeClr val="tx1"/>
                </a:solidFill>
                <a:latin typeface="Calibri"/>
                <a:ea typeface="+mn-ea"/>
                <a:cs typeface="Arial" pitchFamily="34" charset="0"/>
              </a:rPr>
              <a:t>department_id</a:t>
            </a:r>
            <a:r>
              <a:rPr lang="es-MX" sz="1300" b="1" kern="1200" dirty="0">
                <a:solidFill>
                  <a:schemeClr val="tx1"/>
                </a:solidFill>
                <a:latin typeface="Calibri"/>
                <a:ea typeface="+mn-ea"/>
                <a:cs typeface="Arial" pitchFamily="34" charset="0"/>
              </a:rPr>
              <a:t>=</a:t>
            </a:r>
            <a:r>
              <a:rPr lang="es-MX" sz="1300" b="1" kern="1200" dirty="0" err="1">
                <a:solidFill>
                  <a:schemeClr val="tx1"/>
                </a:solidFill>
                <a:latin typeface="Calibri"/>
                <a:ea typeface="+mn-ea"/>
                <a:cs typeface="Arial" pitchFamily="34" charset="0"/>
              </a:rPr>
              <a:t>p_id_depto</a:t>
            </a:r>
            <a:endParaRPr lang="es-MX" sz="1300" b="1" kern="1200" dirty="0">
              <a:solidFill>
                <a:schemeClr val="tx1"/>
              </a:solidFill>
              <a:latin typeface="Calibri"/>
              <a:ea typeface="+mn-ea"/>
              <a:cs typeface="Arial" pitchFamily="34" charset="0"/>
            </a:endParaRPr>
          </a:p>
          <a:p>
            <a:pPr fontAlgn="base">
              <a:spcBef>
                <a:spcPct val="0"/>
              </a:spcBef>
              <a:spcAft>
                <a:spcPct val="0"/>
              </a:spcAft>
              <a:buClrTx/>
              <a:defRPr/>
            </a:pPr>
            <a:r>
              <a:rPr lang="es-MX" sz="1300" b="1" kern="1200" dirty="0">
                <a:solidFill>
                  <a:schemeClr val="tx1"/>
                </a:solidFill>
                <a:latin typeface="Calibri"/>
                <a:ea typeface="+mn-ea"/>
                <a:cs typeface="Arial" pitchFamily="34" charset="0"/>
              </a:rPr>
              <a:t>            AND FN_OBT_ANNOS_TRAB(</a:t>
            </a:r>
            <a:r>
              <a:rPr lang="es-MX" sz="1300" b="1" kern="1200" dirty="0" err="1">
                <a:solidFill>
                  <a:schemeClr val="tx1"/>
                </a:solidFill>
                <a:latin typeface="Calibri"/>
                <a:ea typeface="+mn-ea"/>
                <a:cs typeface="Arial" pitchFamily="34" charset="0"/>
              </a:rPr>
              <a:t>employee_id</a:t>
            </a:r>
            <a:r>
              <a:rPr lang="es-MX" sz="1300" b="1" kern="1200" dirty="0">
                <a:solidFill>
                  <a:schemeClr val="tx1"/>
                </a:solidFill>
                <a:latin typeface="Calibri"/>
                <a:ea typeface="+mn-ea"/>
                <a:cs typeface="Arial" pitchFamily="34" charset="0"/>
              </a:rPr>
              <a:t>) &gt;=18</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ORDER BY </a:t>
            </a:r>
            <a:r>
              <a:rPr lang="es-MX" sz="1300" b="1" kern="1200" dirty="0" err="1">
                <a:solidFill>
                  <a:schemeClr val="tx1"/>
                </a:solidFill>
                <a:latin typeface="Calibri"/>
                <a:ea typeface="+mn-ea"/>
                <a:cs typeface="Arial" pitchFamily="34" charset="0"/>
              </a:rPr>
              <a:t>e.employee_id</a:t>
            </a:r>
            <a:r>
              <a:rPr lang="es-MX" sz="13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300" b="1" kern="1200" dirty="0" err="1">
                <a:solidFill>
                  <a:schemeClr val="tx1"/>
                </a:solidFill>
                <a:latin typeface="Calibri"/>
                <a:ea typeface="+mn-ea"/>
                <a:cs typeface="Arial" pitchFamily="34" charset="0"/>
              </a:rPr>
              <a:t>v_bonif_annos</a:t>
            </a:r>
            <a:r>
              <a:rPr lang="es-MX" sz="1300" b="1" kern="1200" dirty="0">
                <a:solidFill>
                  <a:schemeClr val="tx1"/>
                </a:solidFill>
                <a:latin typeface="Calibri"/>
                <a:ea typeface="+mn-ea"/>
                <a:cs typeface="Arial" pitchFamily="34" charset="0"/>
              </a:rPr>
              <a:t> NUMBER(8);</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BEGIN</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EXECUTE IMMEDIATE 'TRUNCATE TABLE DETALLE_PAGO_BONATRAB';</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EXECUTE IMMEDIATE 'TRUNCATE TABLE ERROR_PROCESO';</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FOR </a:t>
            </a:r>
            <a:r>
              <a:rPr lang="es-MX" sz="1300" b="1" kern="1200" dirty="0" err="1">
                <a:solidFill>
                  <a:schemeClr val="tx1"/>
                </a:solidFill>
                <a:latin typeface="Calibri"/>
                <a:ea typeface="+mn-ea"/>
                <a:cs typeface="Arial" pitchFamily="34" charset="0"/>
              </a:rPr>
              <a:t>reg_deptos</a:t>
            </a:r>
            <a:r>
              <a:rPr lang="es-MX" sz="1300" b="1" kern="1200" dirty="0">
                <a:solidFill>
                  <a:schemeClr val="tx1"/>
                </a:solidFill>
                <a:latin typeface="Calibri"/>
                <a:ea typeface="+mn-ea"/>
                <a:cs typeface="Arial" pitchFamily="34" charset="0"/>
              </a:rPr>
              <a:t> IN </a:t>
            </a:r>
            <a:r>
              <a:rPr lang="es-MX" sz="1300" b="1" kern="1200" dirty="0" err="1">
                <a:solidFill>
                  <a:schemeClr val="tx1"/>
                </a:solidFill>
                <a:latin typeface="Calibri"/>
                <a:ea typeface="+mn-ea"/>
                <a:cs typeface="Arial" pitchFamily="34" charset="0"/>
              </a:rPr>
              <a:t>cur_deptos</a:t>
            </a:r>
            <a:r>
              <a:rPr lang="es-MX" sz="1300" b="1" kern="1200" dirty="0">
                <a:solidFill>
                  <a:schemeClr val="tx1"/>
                </a:solidFill>
                <a:latin typeface="Calibri"/>
                <a:ea typeface="+mn-ea"/>
                <a:cs typeface="Arial" pitchFamily="34" charset="0"/>
              </a:rPr>
              <a:t>  LOOP</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a:t>
            </a:r>
            <a:r>
              <a:rPr lang="es-MX" sz="1300" b="1" kern="1200" dirty="0" err="1">
                <a:solidFill>
                  <a:schemeClr val="tx1"/>
                </a:solidFill>
                <a:latin typeface="Calibri"/>
                <a:ea typeface="+mn-ea"/>
                <a:cs typeface="Arial" pitchFamily="34" charset="0"/>
              </a:rPr>
              <a:t>v_bonif_annos</a:t>
            </a:r>
            <a:r>
              <a:rPr lang="es-MX" sz="1300" b="1" kern="1200" dirty="0">
                <a:solidFill>
                  <a:schemeClr val="tx1"/>
                </a:solidFill>
                <a:latin typeface="Calibri"/>
                <a:ea typeface="+mn-ea"/>
                <a:cs typeface="Arial" pitchFamily="34" charset="0"/>
              </a:rPr>
              <a:t>:=0; </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FOR </a:t>
            </a:r>
            <a:r>
              <a:rPr lang="es-MX" sz="1300" b="1" kern="1200" dirty="0" err="1">
                <a:solidFill>
                  <a:schemeClr val="tx1"/>
                </a:solidFill>
                <a:latin typeface="Calibri"/>
                <a:ea typeface="+mn-ea"/>
                <a:cs typeface="Arial" pitchFamily="34" charset="0"/>
              </a:rPr>
              <a:t>reg_datos_emp</a:t>
            </a:r>
            <a:r>
              <a:rPr lang="es-MX" sz="1300" b="1" kern="1200" dirty="0">
                <a:solidFill>
                  <a:schemeClr val="tx1"/>
                </a:solidFill>
                <a:latin typeface="Calibri"/>
                <a:ea typeface="+mn-ea"/>
                <a:cs typeface="Arial" pitchFamily="34" charset="0"/>
              </a:rPr>
              <a:t> IN </a:t>
            </a:r>
            <a:r>
              <a:rPr lang="es-MX" sz="1300" b="1" kern="1200" dirty="0" err="1">
                <a:solidFill>
                  <a:schemeClr val="tx1"/>
                </a:solidFill>
                <a:latin typeface="Calibri"/>
                <a:ea typeface="+mn-ea"/>
                <a:cs typeface="Arial" pitchFamily="34" charset="0"/>
              </a:rPr>
              <a:t>cur_empleados</a:t>
            </a:r>
            <a:r>
              <a:rPr lang="es-MX" sz="1300" b="1" kern="1200" dirty="0">
                <a:solidFill>
                  <a:schemeClr val="tx1"/>
                </a:solidFill>
                <a:latin typeface="Calibri"/>
                <a:ea typeface="+mn-ea"/>
                <a:cs typeface="Arial" pitchFamily="34" charset="0"/>
              </a:rPr>
              <a:t>(</a:t>
            </a:r>
            <a:r>
              <a:rPr lang="es-MX" sz="1300" b="1" kern="1200" dirty="0" err="1">
                <a:solidFill>
                  <a:schemeClr val="tx1"/>
                </a:solidFill>
                <a:latin typeface="Calibri"/>
                <a:ea typeface="+mn-ea"/>
                <a:cs typeface="Arial" pitchFamily="34" charset="0"/>
              </a:rPr>
              <a:t>reg_deptos.department_id</a:t>
            </a:r>
            <a:r>
              <a:rPr lang="es-MX" sz="1300" b="1" kern="1200" dirty="0">
                <a:solidFill>
                  <a:schemeClr val="tx1"/>
                </a:solidFill>
                <a:latin typeface="Calibri"/>
                <a:ea typeface="+mn-ea"/>
                <a:cs typeface="Arial" pitchFamily="34" charset="0"/>
              </a:rPr>
              <a:t>)  LOOP         	</a:t>
            </a:r>
            <a:r>
              <a:rPr lang="es-MX" sz="1300" b="1" kern="1200" dirty="0" err="1">
                <a:solidFill>
                  <a:schemeClr val="tx1"/>
                </a:solidFill>
                <a:latin typeface="Calibri"/>
                <a:ea typeface="+mn-ea"/>
                <a:cs typeface="Arial" pitchFamily="34" charset="0"/>
              </a:rPr>
              <a:t>v_bonif_annos</a:t>
            </a:r>
            <a:r>
              <a:rPr lang="es-MX" sz="1300" b="1" kern="1200" dirty="0">
                <a:solidFill>
                  <a:schemeClr val="tx1"/>
                </a:solidFill>
                <a:latin typeface="Calibri"/>
                <a:ea typeface="+mn-ea"/>
                <a:cs typeface="Arial" pitchFamily="34" charset="0"/>
              </a:rPr>
              <a:t>:=</a:t>
            </a:r>
            <a:r>
              <a:rPr lang="es-MX" sz="1300" b="1" kern="1200" dirty="0">
                <a:solidFill>
                  <a:srgbClr val="0000DE"/>
                </a:solidFill>
                <a:latin typeface="Calibri"/>
                <a:ea typeface="+mn-ea"/>
                <a:cs typeface="Arial" pitchFamily="34" charset="0"/>
              </a:rPr>
              <a:t>FN_OBT_MONTO_BONO_ANNO(</a:t>
            </a:r>
            <a:r>
              <a:rPr lang="es-MX" sz="1300" b="1" kern="1200" dirty="0" err="1">
                <a:solidFill>
                  <a:srgbClr val="0000DE"/>
                </a:solidFill>
                <a:latin typeface="Calibri"/>
                <a:ea typeface="+mn-ea"/>
                <a:cs typeface="Arial" pitchFamily="34" charset="0"/>
              </a:rPr>
              <a:t>reg_datos_emp.id_emp,reg_datos_emp.salary</a:t>
            </a:r>
            <a:r>
              <a:rPr lang="es-MX" sz="1300" b="1" kern="1200" dirty="0">
                <a:solidFill>
                  <a:srgbClr val="0000DE"/>
                </a:solidFill>
                <a:latin typeface="Calibri"/>
                <a:ea typeface="+mn-ea"/>
                <a:cs typeface="Arial" pitchFamily="34" charset="0"/>
              </a:rPr>
              <a:t>,</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reg_datos_emp.annos_trab</a:t>
            </a:r>
            <a:r>
              <a:rPr lang="es-MX" sz="1300" b="1" kern="1200" dirty="0">
                <a:solidFill>
                  <a:srgbClr val="0000DE"/>
                </a:solidFill>
                <a:latin typeface="Calibri"/>
                <a:ea typeface="+mn-ea"/>
                <a:cs typeface="Arial" pitchFamily="34" charset="0"/>
              </a:rPr>
              <a:t>)</a:t>
            </a:r>
            <a:r>
              <a:rPr lang="es-MX" sz="13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SP_GRABAR_BONO_TRAB(</a:t>
            </a:r>
            <a:r>
              <a:rPr lang="es-MX" sz="1300" b="1" kern="1200" dirty="0" err="1">
                <a:solidFill>
                  <a:schemeClr val="tx1"/>
                </a:solidFill>
                <a:latin typeface="Calibri"/>
                <a:ea typeface="+mn-ea"/>
                <a:cs typeface="Arial" pitchFamily="34" charset="0"/>
              </a:rPr>
              <a:t>reg_datos_emp.id_emp,reg_deptos.department_id</a:t>
            </a:r>
            <a:r>
              <a:rPr lang="es-MX" sz="13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a:t>
            </a:r>
            <a:r>
              <a:rPr lang="es-MX" sz="1300" b="1" kern="1200" dirty="0" err="1">
                <a:solidFill>
                  <a:schemeClr val="tx1"/>
                </a:solidFill>
                <a:latin typeface="Calibri"/>
                <a:ea typeface="+mn-ea"/>
                <a:cs typeface="Arial" pitchFamily="34" charset="0"/>
              </a:rPr>
              <a:t>reg_datos_emp.salary,reg_datos_emp.annos_trab,v_bonif_annos</a:t>
            </a:r>
            <a:r>
              <a:rPr lang="es-MX" sz="13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END LOOP; </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    END LOOP;</a:t>
            </a:r>
          </a:p>
          <a:p>
            <a:pPr fontAlgn="base">
              <a:spcBef>
                <a:spcPct val="0"/>
              </a:spcBef>
              <a:spcAft>
                <a:spcPct val="0"/>
              </a:spcAft>
              <a:buClrTx/>
              <a:defRPr/>
            </a:pPr>
            <a:r>
              <a:rPr lang="es-MX" sz="1300" b="1" kern="1200" dirty="0">
                <a:solidFill>
                  <a:schemeClr val="tx1"/>
                </a:solidFill>
                <a:latin typeface="Calibri"/>
                <a:ea typeface="+mn-ea"/>
                <a:cs typeface="Arial" pitchFamily="34" charset="0"/>
              </a:rPr>
              <a:t>END; </a:t>
            </a:r>
          </a:p>
        </p:txBody>
      </p:sp>
      <p:sp>
        <p:nvSpPr>
          <p:cNvPr id="5" name="CuadroTexto 4">
            <a:extLst>
              <a:ext uri="{FF2B5EF4-FFF2-40B4-BE49-F238E27FC236}">
                <a16:creationId xmlns:a16="http://schemas.microsoft.com/office/drawing/2014/main" id="{E9976CF1-4CAC-4847-9B53-3AECFB075099}"/>
              </a:ext>
            </a:extLst>
          </p:cNvPr>
          <p:cNvSpPr txBox="1"/>
          <p:nvPr/>
        </p:nvSpPr>
        <p:spPr>
          <a:xfrm>
            <a:off x="120751" y="3000312"/>
            <a:ext cx="355855" cy="611568"/>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1608862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Ejecutar una Función Almacenada</a:t>
            </a:r>
          </a:p>
        </p:txBody>
      </p:sp>
      <p:sp>
        <p:nvSpPr>
          <p:cNvPr id="5" name="CuadroTexto 4">
            <a:extLst>
              <a:ext uri="{FF2B5EF4-FFF2-40B4-BE49-F238E27FC236}">
                <a16:creationId xmlns:a16="http://schemas.microsoft.com/office/drawing/2014/main" id="{E9976CF1-4CAC-4847-9B53-3AECFB075099}"/>
              </a:ext>
            </a:extLst>
          </p:cNvPr>
          <p:cNvSpPr txBox="1"/>
          <p:nvPr/>
        </p:nvSpPr>
        <p:spPr>
          <a:xfrm>
            <a:off x="1309471" y="1308672"/>
            <a:ext cx="355855" cy="611568"/>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6" name="Text Box 5">
            <a:extLst>
              <a:ext uri="{FF2B5EF4-FFF2-40B4-BE49-F238E27FC236}">
                <a16:creationId xmlns:a16="http://schemas.microsoft.com/office/drawing/2014/main" id="{72C7227E-1757-4697-9EF9-1699524B628B}"/>
              </a:ext>
            </a:extLst>
          </p:cNvPr>
          <p:cNvSpPr txBox="1">
            <a:spLocks noChangeArrowheads="1"/>
          </p:cNvSpPr>
          <p:nvPr/>
        </p:nvSpPr>
        <p:spPr bwMode="auto">
          <a:xfrm>
            <a:off x="1627355" y="1216723"/>
            <a:ext cx="4659145" cy="5386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pt-BR" sz="1300" b="1" kern="1200" dirty="0">
                <a:solidFill>
                  <a:prstClr val="black"/>
                </a:solidFill>
                <a:latin typeface="Calibri"/>
                <a:ea typeface="+mn-ea"/>
                <a:cs typeface="Arial" panose="020B0604020202020204" pitchFamily="34" charset="0"/>
              </a:rPr>
              <a:t>EXEC SP_CALCULA_BONO_TRAB;</a:t>
            </a:r>
          </a:p>
          <a:p>
            <a:pPr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Tabla&#10;&#10;Descripción generada automáticamente">
            <a:extLst>
              <a:ext uri="{FF2B5EF4-FFF2-40B4-BE49-F238E27FC236}">
                <a16:creationId xmlns:a16="http://schemas.microsoft.com/office/drawing/2014/main" id="{86984B7E-4C16-43B6-B212-85AFEFD70B47}"/>
              </a:ext>
            </a:extLst>
          </p:cNvPr>
          <p:cNvPicPr>
            <a:picLocks noChangeAspect="1"/>
          </p:cNvPicPr>
          <p:nvPr/>
        </p:nvPicPr>
        <p:blipFill>
          <a:blip r:embed="rId3"/>
          <a:stretch>
            <a:fillRect/>
          </a:stretch>
        </p:blipFill>
        <p:spPr>
          <a:xfrm>
            <a:off x="2039494" y="2275079"/>
            <a:ext cx="4512630" cy="2137113"/>
          </a:xfrm>
          <a:prstGeom prst="rect">
            <a:avLst/>
          </a:prstGeom>
        </p:spPr>
      </p:pic>
      <p:pic>
        <p:nvPicPr>
          <p:cNvPr id="8" name="Imagen 7">
            <a:extLst>
              <a:ext uri="{FF2B5EF4-FFF2-40B4-BE49-F238E27FC236}">
                <a16:creationId xmlns:a16="http://schemas.microsoft.com/office/drawing/2014/main" id="{91A646E3-7662-4348-A08F-E50344CF190A}"/>
              </a:ext>
            </a:extLst>
          </p:cNvPr>
          <p:cNvPicPr>
            <a:picLocks noChangeAspect="1"/>
          </p:cNvPicPr>
          <p:nvPr/>
        </p:nvPicPr>
        <p:blipFill>
          <a:blip r:embed="rId4"/>
          <a:stretch>
            <a:fillRect/>
          </a:stretch>
        </p:blipFill>
        <p:spPr>
          <a:xfrm>
            <a:off x="752953" y="5843262"/>
            <a:ext cx="7145178" cy="409823"/>
          </a:xfrm>
          <a:prstGeom prst="rect">
            <a:avLst/>
          </a:prstGeom>
        </p:spPr>
      </p:pic>
      <p:pic>
        <p:nvPicPr>
          <p:cNvPr id="10" name="Imagen 9">
            <a:extLst>
              <a:ext uri="{FF2B5EF4-FFF2-40B4-BE49-F238E27FC236}">
                <a16:creationId xmlns:a16="http://schemas.microsoft.com/office/drawing/2014/main" id="{D5A23A65-8B6A-4EBC-B665-DC3D373AEE4D}"/>
              </a:ext>
            </a:extLst>
          </p:cNvPr>
          <p:cNvPicPr>
            <a:picLocks noChangeAspect="1"/>
          </p:cNvPicPr>
          <p:nvPr/>
        </p:nvPicPr>
        <p:blipFill>
          <a:blip r:embed="rId5"/>
          <a:stretch>
            <a:fillRect/>
          </a:stretch>
        </p:blipFill>
        <p:spPr>
          <a:xfrm>
            <a:off x="561431" y="6339820"/>
            <a:ext cx="7581388" cy="414332"/>
          </a:xfrm>
          <a:prstGeom prst="rect">
            <a:avLst/>
          </a:prstGeom>
        </p:spPr>
      </p:pic>
      <p:sp>
        <p:nvSpPr>
          <p:cNvPr id="12" name="Rectángulo 11">
            <a:extLst>
              <a:ext uri="{FF2B5EF4-FFF2-40B4-BE49-F238E27FC236}">
                <a16:creationId xmlns:a16="http://schemas.microsoft.com/office/drawing/2014/main" id="{363943B6-B937-47CC-927A-DC3CF2C7B378}"/>
              </a:ext>
            </a:extLst>
          </p:cNvPr>
          <p:cNvSpPr/>
          <p:nvPr/>
        </p:nvSpPr>
        <p:spPr>
          <a:xfrm>
            <a:off x="1828800" y="3496809"/>
            <a:ext cx="5050739" cy="17222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
        <p:nvSpPr>
          <p:cNvPr id="13" name="Rectangle 3">
            <a:extLst>
              <a:ext uri="{FF2B5EF4-FFF2-40B4-BE49-F238E27FC236}">
                <a16:creationId xmlns:a16="http://schemas.microsoft.com/office/drawing/2014/main" id="{720BA154-AD1D-4493-8B6D-23E6AD03FBFC}"/>
              </a:ext>
            </a:extLst>
          </p:cNvPr>
          <p:cNvSpPr txBox="1">
            <a:spLocks noChangeArrowheads="1"/>
          </p:cNvSpPr>
          <p:nvPr/>
        </p:nvSpPr>
        <p:spPr bwMode="auto">
          <a:xfrm>
            <a:off x="1925638" y="1973349"/>
            <a:ext cx="341217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DETALLE_PAGO_BONATRAB</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TRAMO_BONIF_ANNOS_TRAB</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ERROR_PROCESO</a:t>
            </a:r>
            <a:endParaRPr lang="es-CL" sz="2000" kern="1200" dirty="0">
              <a:solidFill>
                <a:prstClr val="black"/>
              </a:solidFill>
              <a:latin typeface="Calibri"/>
              <a:ea typeface="Arial Unicode MS"/>
              <a:cs typeface="Times New Roman" pitchFamily="18" charset="0"/>
            </a:endParaRPr>
          </a:p>
        </p:txBody>
      </p:sp>
      <p:pic>
        <p:nvPicPr>
          <p:cNvPr id="14" name="Imagen 13" descr="Interfaz de usuario gráfica, Tabla&#10;&#10;Descripción generada automáticamente">
            <a:extLst>
              <a:ext uri="{FF2B5EF4-FFF2-40B4-BE49-F238E27FC236}">
                <a16:creationId xmlns:a16="http://schemas.microsoft.com/office/drawing/2014/main" id="{714AE91A-1255-41F3-B4D8-97C64B0A2366}"/>
              </a:ext>
            </a:extLst>
          </p:cNvPr>
          <p:cNvPicPr>
            <a:picLocks noChangeAspect="1"/>
          </p:cNvPicPr>
          <p:nvPr/>
        </p:nvPicPr>
        <p:blipFill>
          <a:blip r:embed="rId6"/>
          <a:stretch>
            <a:fillRect/>
          </a:stretch>
        </p:blipFill>
        <p:spPr>
          <a:xfrm>
            <a:off x="5157220" y="4549669"/>
            <a:ext cx="2752381" cy="1019048"/>
          </a:xfrm>
          <a:prstGeom prst="rect">
            <a:avLst/>
          </a:prstGeom>
        </p:spPr>
      </p:pic>
      <p:sp>
        <p:nvSpPr>
          <p:cNvPr id="16" name="Rectángulo 15">
            <a:extLst>
              <a:ext uri="{FF2B5EF4-FFF2-40B4-BE49-F238E27FC236}">
                <a16:creationId xmlns:a16="http://schemas.microsoft.com/office/drawing/2014/main" id="{9D84192E-30CF-4C97-953B-3D19EDEB7302}"/>
              </a:ext>
            </a:extLst>
          </p:cNvPr>
          <p:cNvSpPr/>
          <p:nvPr/>
        </p:nvSpPr>
        <p:spPr>
          <a:xfrm>
            <a:off x="5157220" y="5157968"/>
            <a:ext cx="2752381" cy="3696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Tree>
    <p:extLst>
      <p:ext uri="{BB962C8B-B14F-4D97-AF65-F5344CB8AC3E}">
        <p14:creationId xmlns:p14="http://schemas.microsoft.com/office/powerpoint/2010/main" val="1438008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Eliminar una Función Almacenada</a:t>
            </a:r>
          </a:p>
        </p:txBody>
      </p:sp>
      <p:sp>
        <p:nvSpPr>
          <p:cNvPr id="15" name="Text Box 5">
            <a:extLst>
              <a:ext uri="{FF2B5EF4-FFF2-40B4-BE49-F238E27FC236}">
                <a16:creationId xmlns:a16="http://schemas.microsoft.com/office/drawing/2014/main" id="{FA5FC535-8201-4E65-B743-25DD286CF12D}"/>
              </a:ext>
            </a:extLst>
          </p:cNvPr>
          <p:cNvSpPr txBox="1">
            <a:spLocks noChangeArrowheads="1"/>
          </p:cNvSpPr>
          <p:nvPr/>
        </p:nvSpPr>
        <p:spPr bwMode="auto">
          <a:xfrm>
            <a:off x="1142624" y="1751502"/>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FUNCTION </a:t>
            </a:r>
            <a:r>
              <a:rPr lang="en-US" sz="1600" b="1" i="1" dirty="0" err="1">
                <a:latin typeface="Calibri" panose="020F0502020204030204" pitchFamily="34" charset="0"/>
                <a:cs typeface="Calibri" panose="020F0502020204030204" pitchFamily="34" charset="0"/>
              </a:rPr>
              <a:t>nombre_función</a:t>
            </a:r>
            <a:r>
              <a:rPr lang="en-US" sz="1600" b="1" dirty="0">
                <a:latin typeface="Calibri" panose="020F0502020204030204" pitchFamily="34" charset="0"/>
                <a:cs typeface="Calibri" panose="020F0502020204030204" pitchFamily="34" charset="0"/>
              </a:rPr>
              <a:t>;</a:t>
            </a:r>
            <a:endParaRPr lang="en-US" sz="800" b="1" i="1" dirty="0">
              <a:solidFill>
                <a:srgbClr val="000000"/>
              </a:solidFill>
              <a:latin typeface="Calibri" panose="020F0502020204030204" pitchFamily="34" charset="0"/>
              <a:cs typeface="Calibri" panose="020F0502020204030204" pitchFamily="34" charset="0"/>
            </a:endParaRPr>
          </a:p>
          <a:p>
            <a:endParaRPr lang="en-US" sz="800" b="1" dirty="0">
              <a:latin typeface="Calibri" panose="020F0502020204030204" pitchFamily="34" charset="0"/>
              <a:cs typeface="Calibri" panose="020F0502020204030204" pitchFamily="34" charset="0"/>
            </a:endParaRPr>
          </a:p>
        </p:txBody>
      </p:sp>
      <p:sp>
        <p:nvSpPr>
          <p:cNvPr id="17" name="Text Box 5">
            <a:extLst>
              <a:ext uri="{FF2B5EF4-FFF2-40B4-BE49-F238E27FC236}">
                <a16:creationId xmlns:a16="http://schemas.microsoft.com/office/drawing/2014/main" id="{AF12F8C7-C2A9-4DF4-9F8D-0508B7797DBF}"/>
              </a:ext>
            </a:extLst>
          </p:cNvPr>
          <p:cNvSpPr txBox="1">
            <a:spLocks noChangeArrowheads="1"/>
          </p:cNvSpPr>
          <p:nvPr/>
        </p:nvSpPr>
        <p:spPr bwMode="auto">
          <a:xfrm>
            <a:off x="1126580" y="2498415"/>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FUNCTION </a:t>
            </a:r>
            <a:r>
              <a:rPr lang="en-US" sz="1600" b="1" dirty="0">
                <a:solidFill>
                  <a:srgbClr val="C00000"/>
                </a:solidFill>
                <a:latin typeface="Calibri" panose="020F0502020204030204" pitchFamily="34" charset="0"/>
                <a:cs typeface="Calibri" panose="020F0502020204030204" pitchFamily="34" charset="0"/>
              </a:rPr>
              <a:t>FN_OBT_ANNOS_TRAB</a:t>
            </a:r>
            <a:r>
              <a:rPr lang="en-US" sz="1600" b="1" dirty="0">
                <a:latin typeface="Calibri" panose="020F0502020204030204" pitchFamily="34" charset="0"/>
                <a:cs typeface="Calibri" panose="020F0502020204030204" pitchFamily="34" charset="0"/>
              </a:rPr>
              <a:t>;</a:t>
            </a:r>
            <a:endParaRPr lang="en-US" sz="800" b="1" dirty="0">
              <a:solidFill>
                <a:srgbClr val="000000"/>
              </a:solidFill>
              <a:latin typeface="Calibri" panose="020F0502020204030204" pitchFamily="34" charset="0"/>
              <a:cs typeface="Calibri" panose="020F0502020204030204" pitchFamily="34" charset="0"/>
            </a:endParaRPr>
          </a:p>
          <a:p>
            <a:endParaRPr lang="en-US" sz="800" b="1" dirty="0">
              <a:latin typeface="Calibri" panose="020F0502020204030204" pitchFamily="34" charset="0"/>
              <a:cs typeface="Calibri" panose="020F0502020204030204" pitchFamily="34" charset="0"/>
            </a:endParaRPr>
          </a:p>
        </p:txBody>
      </p:sp>
      <p:sp>
        <p:nvSpPr>
          <p:cNvPr id="19" name="Rectangle 3">
            <a:extLst>
              <a:ext uri="{FF2B5EF4-FFF2-40B4-BE49-F238E27FC236}">
                <a16:creationId xmlns:a16="http://schemas.microsoft.com/office/drawing/2014/main" id="{D4FA880C-5714-431C-8C29-282ADEBDF796}"/>
              </a:ext>
            </a:extLst>
          </p:cNvPr>
          <p:cNvSpPr txBox="1">
            <a:spLocks noChangeArrowheads="1"/>
          </p:cNvSpPr>
          <p:nvPr/>
        </p:nvSpPr>
        <p:spPr bwMode="auto">
          <a:xfrm>
            <a:off x="611188" y="144384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opción 1:</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pic>
        <p:nvPicPr>
          <p:cNvPr id="11" name="Imagen 10" descr="Interfaz de usuario gráfica, Aplicación&#10;&#10;Descripción generada automáticamente">
            <a:extLst>
              <a:ext uri="{FF2B5EF4-FFF2-40B4-BE49-F238E27FC236}">
                <a16:creationId xmlns:a16="http://schemas.microsoft.com/office/drawing/2014/main" id="{F42B76D7-9A47-4A65-B04D-13689244C307}"/>
              </a:ext>
            </a:extLst>
          </p:cNvPr>
          <p:cNvPicPr>
            <a:picLocks noChangeAspect="1"/>
          </p:cNvPicPr>
          <p:nvPr/>
        </p:nvPicPr>
        <p:blipFill>
          <a:blip r:embed="rId3"/>
          <a:stretch>
            <a:fillRect/>
          </a:stretch>
        </p:blipFill>
        <p:spPr>
          <a:xfrm>
            <a:off x="2356754" y="3774811"/>
            <a:ext cx="4133333" cy="2676190"/>
          </a:xfrm>
          <a:prstGeom prst="rect">
            <a:avLst/>
          </a:prstGeom>
        </p:spPr>
      </p:pic>
    </p:spTree>
    <p:extLst>
      <p:ext uri="{BB962C8B-B14F-4D97-AF65-F5344CB8AC3E}">
        <p14:creationId xmlns:p14="http://schemas.microsoft.com/office/powerpoint/2010/main" val="356550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058376"/>
          </a:xfrm>
        </p:spPr>
        <p:txBody>
          <a:bodyPr anchor="ctr" anchorCtr="0"/>
          <a:lstStyle/>
          <a:p>
            <a:r>
              <a:rPr lang="es-ES_tradnl" sz="4800" b="1" dirty="0"/>
              <a:t>Consideraciones al usar Funciones Creadas por el Usuario</a:t>
            </a:r>
          </a:p>
        </p:txBody>
      </p:sp>
    </p:spTree>
    <p:extLst>
      <p:ext uri="{BB962C8B-B14F-4D97-AF65-F5344CB8AC3E}">
        <p14:creationId xmlns:p14="http://schemas.microsoft.com/office/powerpoint/2010/main" val="167984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2348783757"/>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3</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Programas PL/SQL en la Base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4727" y="212725"/>
            <a:ext cx="4668497" cy="813000"/>
          </a:xfrm>
        </p:spPr>
        <p:txBody>
          <a:bodyPr/>
          <a:lstStyle/>
          <a:p>
            <a:pPr lvl="0" defTabSz="457200">
              <a:defRPr/>
            </a:pPr>
            <a:r>
              <a:rPr lang="es-CL" sz="2800" b="1" dirty="0">
                <a:solidFill>
                  <a:prstClr val="white"/>
                </a:solidFill>
                <a:latin typeface="Calibri"/>
              </a:rPr>
              <a:t>Uso de Funciones en Sentencias SQL</a:t>
            </a:r>
          </a:p>
        </p:txBody>
      </p:sp>
      <p:pic>
        <p:nvPicPr>
          <p:cNvPr id="2" name="Imagen 1">
            <a:extLst>
              <a:ext uri="{FF2B5EF4-FFF2-40B4-BE49-F238E27FC236}">
                <a16:creationId xmlns:a16="http://schemas.microsoft.com/office/drawing/2014/main" id="{C985FCC4-F3C1-4B37-9CC6-D999E99354C4}"/>
              </a:ext>
            </a:extLst>
          </p:cNvPr>
          <p:cNvPicPr>
            <a:picLocks noChangeAspect="1"/>
          </p:cNvPicPr>
          <p:nvPr/>
        </p:nvPicPr>
        <p:blipFill>
          <a:blip r:embed="rId3"/>
          <a:stretch>
            <a:fillRect/>
          </a:stretch>
        </p:blipFill>
        <p:spPr>
          <a:xfrm>
            <a:off x="1191475" y="1414632"/>
            <a:ext cx="6761050" cy="5102794"/>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MX" sz="2800" b="1" dirty="0">
                <a:solidFill>
                  <a:prstClr val="white"/>
                </a:solidFill>
                <a:latin typeface="Calibri"/>
              </a:rPr>
              <a:t>Uso de Funciones en Sentencias SQL</a:t>
            </a:r>
          </a:p>
        </p:txBody>
      </p:sp>
      <p:sp>
        <p:nvSpPr>
          <p:cNvPr id="4" name="Rectangle 3">
            <a:extLst>
              <a:ext uri="{FF2B5EF4-FFF2-40B4-BE49-F238E27FC236}">
                <a16:creationId xmlns:a16="http://schemas.microsoft.com/office/drawing/2014/main" id="{A01C02B7-FDD1-44E7-8921-7F3F5DBC7D7E}"/>
              </a:ext>
            </a:extLst>
          </p:cNvPr>
          <p:cNvSpPr txBox="1">
            <a:spLocks noChangeArrowheads="1"/>
          </p:cNvSpPr>
          <p:nvPr/>
        </p:nvSpPr>
        <p:spPr bwMode="auto">
          <a:xfrm>
            <a:off x="582160" y="120009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5" name="Text Box 5">
            <a:extLst>
              <a:ext uri="{FF2B5EF4-FFF2-40B4-BE49-F238E27FC236}">
                <a16:creationId xmlns:a16="http://schemas.microsoft.com/office/drawing/2014/main" id="{B3F9FF89-D7E3-4B47-B46D-3C47F8ACAAC7}"/>
              </a:ext>
            </a:extLst>
          </p:cNvPr>
          <p:cNvSpPr txBox="1">
            <a:spLocks noChangeArrowheads="1"/>
          </p:cNvSpPr>
          <p:nvPr/>
        </p:nvSpPr>
        <p:spPr bwMode="auto">
          <a:xfrm>
            <a:off x="162247" y="1525716"/>
            <a:ext cx="8270555" cy="246221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CREATE OR REPLACE FUNCTION FN_JEFE_EMPLEADOS(</a:t>
            </a:r>
            <a:r>
              <a:rPr lang="en-US" sz="1600" b="1" kern="1200" dirty="0" err="1">
                <a:solidFill>
                  <a:schemeClr val="tx1"/>
                </a:solidFill>
                <a:latin typeface="Calibri"/>
                <a:ea typeface="+mn-ea"/>
                <a:cs typeface="Arial" pitchFamily="34" charset="0"/>
              </a:rPr>
              <a:t>p_id_jefe</a:t>
            </a:r>
            <a:r>
              <a:rPr lang="en-US" sz="1600" b="1" kern="1200" dirty="0">
                <a:solidFill>
                  <a:schemeClr val="tx1"/>
                </a:solidFill>
                <a:latin typeface="Calibri"/>
                <a:ea typeface="+mn-ea"/>
                <a:cs typeface="Arial" pitchFamily="34" charset="0"/>
              </a:rPr>
              <a:t> NUMBER) RETURN NUMBER IS</a:t>
            </a:r>
          </a:p>
          <a:p>
            <a:pPr lvl="0" fontAlgn="base">
              <a:spcBef>
                <a:spcPct val="0"/>
              </a:spcBef>
              <a:spcAft>
                <a:spcPct val="0"/>
              </a:spcAft>
              <a:buClrTx/>
              <a:defRPr/>
            </a:pPr>
            <a:r>
              <a:rPr lang="en-US" sz="1600" b="1" kern="1200" dirty="0" err="1">
                <a:solidFill>
                  <a:schemeClr val="tx1"/>
                </a:solidFill>
                <a:latin typeface="Calibri"/>
                <a:ea typeface="+mn-ea"/>
                <a:cs typeface="Arial" pitchFamily="34" charset="0"/>
              </a:rPr>
              <a:t>v_total_emp</a:t>
            </a:r>
            <a:r>
              <a:rPr lang="en-US" sz="1600" b="1" kern="1200" dirty="0">
                <a:solidFill>
                  <a:schemeClr val="tx1"/>
                </a:solidFill>
                <a:latin typeface="Calibri"/>
                <a:ea typeface="+mn-ea"/>
                <a:cs typeface="Arial" pitchFamily="34" charset="0"/>
              </a:rPr>
              <a:t> NUMBER(2);</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BEGIN</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SELECT COUNT(*)</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INTO </a:t>
            </a:r>
            <a:r>
              <a:rPr lang="en-US" sz="1600" b="1" kern="1200" dirty="0" err="1">
                <a:solidFill>
                  <a:schemeClr val="tx1"/>
                </a:solidFill>
                <a:latin typeface="Calibri"/>
                <a:ea typeface="+mn-ea"/>
                <a:cs typeface="Arial" pitchFamily="34" charset="0"/>
              </a:rPr>
              <a:t>v_total_emp</a:t>
            </a:r>
            <a:endParaRPr lang="en-US" sz="1600" b="1" kern="1200" dirty="0">
              <a:solidFill>
                <a:schemeClr val="tx1"/>
              </a:solidFill>
              <a:latin typeface="Calibri"/>
              <a:ea typeface="+mn-ea"/>
              <a:cs typeface="Arial" pitchFamily="34" charset="0"/>
            </a:endParaRP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FROM employees</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WHERE </a:t>
            </a:r>
            <a:r>
              <a:rPr lang="en-US" sz="1600" b="1" kern="1200" dirty="0" err="1">
                <a:solidFill>
                  <a:schemeClr val="tx1"/>
                </a:solidFill>
                <a:latin typeface="Calibri"/>
                <a:ea typeface="+mn-ea"/>
                <a:cs typeface="Arial" pitchFamily="34" charset="0"/>
              </a:rPr>
              <a:t>manager_id</a:t>
            </a:r>
            <a:r>
              <a:rPr lang="en-US" sz="1600" b="1" kern="1200" dirty="0">
                <a:solidFill>
                  <a:schemeClr val="tx1"/>
                </a:solidFill>
                <a:latin typeface="Calibri"/>
                <a:ea typeface="+mn-ea"/>
                <a:cs typeface="Arial" pitchFamily="34" charset="0"/>
              </a:rPr>
              <a:t>=</a:t>
            </a:r>
            <a:r>
              <a:rPr lang="en-US" sz="1600" b="1" kern="1200" dirty="0" err="1">
                <a:solidFill>
                  <a:schemeClr val="tx1"/>
                </a:solidFill>
                <a:latin typeface="Calibri"/>
                <a:ea typeface="+mn-ea"/>
                <a:cs typeface="Arial" pitchFamily="34" charset="0"/>
              </a:rPr>
              <a:t>p_id_jefe</a:t>
            </a:r>
            <a:r>
              <a:rPr lang="en-US" sz="1600" b="1" kern="1200" dirty="0">
                <a:solidFill>
                  <a:schemeClr val="tx1"/>
                </a:solidFill>
                <a:latin typeface="Calibri"/>
                <a:ea typeface="+mn-ea"/>
                <a:cs typeface="Arial" pitchFamily="34" charset="0"/>
              </a:rPr>
              <a:t>;</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RETURN </a:t>
            </a:r>
            <a:r>
              <a:rPr lang="en-US" sz="1600" b="1" kern="1200" dirty="0" err="1">
                <a:solidFill>
                  <a:schemeClr val="tx1"/>
                </a:solidFill>
                <a:latin typeface="Calibri"/>
                <a:ea typeface="+mn-ea"/>
                <a:cs typeface="Arial" pitchFamily="34" charset="0"/>
              </a:rPr>
              <a:t>v_total_emp</a:t>
            </a:r>
            <a:r>
              <a:rPr lang="en-US" sz="1600" b="1" kern="1200" dirty="0">
                <a:solidFill>
                  <a:schemeClr val="tx1"/>
                </a:solidFill>
                <a:latin typeface="Calibri"/>
                <a:ea typeface="+mn-ea"/>
                <a:cs typeface="Arial" pitchFamily="34" charset="0"/>
              </a:rPr>
              <a:t>;</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END;</a:t>
            </a:r>
          </a:p>
          <a:p>
            <a:pPr lvl="0" fontAlgn="base">
              <a:spcBef>
                <a:spcPct val="0"/>
              </a:spcBef>
              <a:spcAft>
                <a:spcPct val="0"/>
              </a:spcAft>
              <a:buClrTx/>
              <a:defRPr/>
            </a:pPr>
            <a:endParaRPr lang="es-MX" sz="800" b="1" kern="1200" dirty="0">
              <a:solidFill>
                <a:schemeClr val="tx1"/>
              </a:solidFill>
              <a:latin typeface="Calibri"/>
              <a:ea typeface="+mn-ea"/>
              <a:cs typeface="Arial" pitchFamily="34" charset="0"/>
            </a:endParaRPr>
          </a:p>
        </p:txBody>
      </p:sp>
      <p:sp>
        <p:nvSpPr>
          <p:cNvPr id="7" name="Text Box 5">
            <a:extLst>
              <a:ext uri="{FF2B5EF4-FFF2-40B4-BE49-F238E27FC236}">
                <a16:creationId xmlns:a16="http://schemas.microsoft.com/office/drawing/2014/main" id="{A5C356C6-0837-4C8C-99FF-4BCFB42FA0C4}"/>
              </a:ext>
            </a:extLst>
          </p:cNvPr>
          <p:cNvSpPr txBox="1">
            <a:spLocks noChangeArrowheads="1"/>
          </p:cNvSpPr>
          <p:nvPr/>
        </p:nvSpPr>
        <p:spPr bwMode="auto">
          <a:xfrm>
            <a:off x="140474" y="4334225"/>
            <a:ext cx="5984557" cy="147732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SELECT DISTINCT </a:t>
            </a:r>
            <a:r>
              <a:rPr lang="en-US" sz="1600" b="1" kern="1200" dirty="0" err="1">
                <a:solidFill>
                  <a:schemeClr val="tx1"/>
                </a:solidFill>
                <a:latin typeface="Calibri"/>
                <a:ea typeface="+mn-ea"/>
                <a:cs typeface="Arial" pitchFamily="34" charset="0"/>
              </a:rPr>
              <a:t>m.manager_id</a:t>
            </a:r>
            <a:r>
              <a:rPr lang="en-US" sz="1600" b="1" kern="1200" dirty="0">
                <a:solidFill>
                  <a:schemeClr val="tx1"/>
                </a:solidFill>
                <a:latin typeface="Calibri"/>
                <a:ea typeface="+mn-ea"/>
                <a:cs typeface="Arial" pitchFamily="34" charset="0"/>
              </a:rPr>
              <a:t>, </a:t>
            </a:r>
            <a:r>
              <a:rPr lang="en-US" sz="1600" b="1" kern="1200" dirty="0" err="1">
                <a:solidFill>
                  <a:schemeClr val="tx1"/>
                </a:solidFill>
                <a:latin typeface="Calibri"/>
                <a:ea typeface="+mn-ea"/>
                <a:cs typeface="Arial" pitchFamily="34" charset="0"/>
              </a:rPr>
              <a:t>e.last_name</a:t>
            </a:r>
            <a:r>
              <a:rPr lang="en-US" sz="1600" b="1" kern="1200" dirty="0">
                <a:solidFill>
                  <a:schemeClr val="tx1"/>
                </a:solidFill>
                <a:latin typeface="Calibri"/>
                <a:ea typeface="+mn-ea"/>
                <a:cs typeface="Arial" pitchFamily="34" charset="0"/>
              </a:rPr>
              <a:t>, </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a:t>
            </a:r>
            <a:r>
              <a:rPr lang="en-US" sz="1600" b="1" kern="1200" dirty="0">
                <a:solidFill>
                  <a:srgbClr val="C00000"/>
                </a:solidFill>
                <a:latin typeface="Calibri"/>
                <a:ea typeface="+mn-ea"/>
                <a:cs typeface="Arial" pitchFamily="34" charset="0"/>
              </a:rPr>
              <a:t>FN_JEFE_EMPLEADOS(</a:t>
            </a:r>
            <a:r>
              <a:rPr lang="en-US" sz="1600" b="1" kern="1200" dirty="0" err="1">
                <a:solidFill>
                  <a:srgbClr val="C00000"/>
                </a:solidFill>
                <a:latin typeface="Calibri"/>
                <a:ea typeface="+mn-ea"/>
                <a:cs typeface="Arial" pitchFamily="34" charset="0"/>
              </a:rPr>
              <a:t>m.manager_id</a:t>
            </a:r>
            <a:r>
              <a:rPr lang="en-US" sz="1600" b="1" kern="1200" dirty="0">
                <a:solidFill>
                  <a:srgbClr val="C00000"/>
                </a:solidFill>
                <a:latin typeface="Calibri"/>
                <a:ea typeface="+mn-ea"/>
                <a:cs typeface="Arial" pitchFamily="34" charset="0"/>
              </a:rPr>
              <a:t>)</a:t>
            </a:r>
            <a:r>
              <a:rPr lang="en-US" sz="1600" b="1" kern="1200" dirty="0">
                <a:solidFill>
                  <a:schemeClr val="tx1"/>
                </a:solidFill>
                <a:latin typeface="Calibri"/>
                <a:ea typeface="+mn-ea"/>
                <a:cs typeface="Arial" pitchFamily="34" charset="0"/>
              </a:rPr>
              <a:t> "TOTAL EMPLEADOS"</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FROM employees e JOIN employees m</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ON </a:t>
            </a:r>
            <a:r>
              <a:rPr lang="en-US" sz="1600" b="1" kern="1200" dirty="0" err="1">
                <a:solidFill>
                  <a:schemeClr val="tx1"/>
                </a:solidFill>
                <a:latin typeface="Calibri"/>
                <a:ea typeface="+mn-ea"/>
                <a:cs typeface="Arial" pitchFamily="34" charset="0"/>
              </a:rPr>
              <a:t>m.manager_id</a:t>
            </a:r>
            <a:r>
              <a:rPr lang="en-US" sz="1600" b="1" kern="1200" dirty="0">
                <a:solidFill>
                  <a:schemeClr val="tx1"/>
                </a:solidFill>
                <a:latin typeface="Calibri"/>
                <a:ea typeface="+mn-ea"/>
                <a:cs typeface="Arial" pitchFamily="34" charset="0"/>
              </a:rPr>
              <a:t>=</a:t>
            </a:r>
            <a:r>
              <a:rPr lang="en-US" sz="1600" b="1" kern="1200" dirty="0" err="1">
                <a:solidFill>
                  <a:schemeClr val="tx1"/>
                </a:solidFill>
                <a:latin typeface="Calibri"/>
                <a:ea typeface="+mn-ea"/>
                <a:cs typeface="Arial" pitchFamily="34" charset="0"/>
              </a:rPr>
              <a:t>e.employee_id</a:t>
            </a:r>
            <a:endParaRPr lang="en-US" sz="1600" b="1" kern="1200" dirty="0">
              <a:solidFill>
                <a:schemeClr val="tx1"/>
              </a:solidFill>
              <a:latin typeface="Calibri"/>
              <a:ea typeface="+mn-ea"/>
              <a:cs typeface="Arial" pitchFamily="34" charset="0"/>
            </a:endParaRP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ORDER BY </a:t>
            </a:r>
            <a:r>
              <a:rPr lang="en-US" sz="1600" b="1" kern="1200" dirty="0" err="1">
                <a:solidFill>
                  <a:schemeClr val="tx1"/>
                </a:solidFill>
                <a:latin typeface="Calibri"/>
                <a:ea typeface="+mn-ea"/>
                <a:cs typeface="Arial" pitchFamily="34" charset="0"/>
              </a:rPr>
              <a:t>m.manager_id</a:t>
            </a:r>
            <a:r>
              <a:rPr lang="en-US" sz="1600" b="1" kern="1200" dirty="0">
                <a:solidFill>
                  <a:schemeClr val="tx1"/>
                </a:solidFill>
                <a:latin typeface="Calibri"/>
                <a:ea typeface="+mn-ea"/>
                <a:cs typeface="Arial" pitchFamily="34" charset="0"/>
              </a:rPr>
              <a:t>;</a:t>
            </a:r>
          </a:p>
          <a:p>
            <a:pPr lvl="0" fontAlgn="base">
              <a:spcBef>
                <a:spcPct val="0"/>
              </a:spcBef>
              <a:spcAft>
                <a:spcPct val="0"/>
              </a:spcAft>
              <a:buClrTx/>
              <a:defRPr/>
            </a:pPr>
            <a:endParaRPr lang="es-MX" sz="800" b="1" kern="1200" dirty="0">
              <a:solidFill>
                <a:schemeClr val="tx1"/>
              </a:solidFill>
              <a:latin typeface="Calibri"/>
              <a:ea typeface="+mn-ea"/>
              <a:cs typeface="Arial" pitchFamily="34" charset="0"/>
            </a:endParaRPr>
          </a:p>
        </p:txBody>
      </p:sp>
      <p:pic>
        <p:nvPicPr>
          <p:cNvPr id="2" name="Imagen 1">
            <a:extLst>
              <a:ext uri="{FF2B5EF4-FFF2-40B4-BE49-F238E27FC236}">
                <a16:creationId xmlns:a16="http://schemas.microsoft.com/office/drawing/2014/main" id="{9EA85CAB-FB3D-46D1-A33E-81B6B86199C0}"/>
              </a:ext>
            </a:extLst>
          </p:cNvPr>
          <p:cNvPicPr>
            <a:picLocks noChangeAspect="1"/>
          </p:cNvPicPr>
          <p:nvPr/>
        </p:nvPicPr>
        <p:blipFill>
          <a:blip r:embed="rId3"/>
          <a:stretch>
            <a:fillRect/>
          </a:stretch>
        </p:blipFill>
        <p:spPr>
          <a:xfrm>
            <a:off x="6056505" y="4305197"/>
            <a:ext cx="3640059" cy="2342346"/>
          </a:xfrm>
          <a:prstGeom prst="rect">
            <a:avLst/>
          </a:prstGeom>
        </p:spPr>
      </p:pic>
    </p:spTree>
    <p:extLst>
      <p:ext uri="{BB962C8B-B14F-4D97-AF65-F5344CB8AC3E}">
        <p14:creationId xmlns:p14="http://schemas.microsoft.com/office/powerpoint/2010/main" val="2881582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MX" sz="2800" b="1" dirty="0">
                <a:solidFill>
                  <a:prstClr val="white"/>
                </a:solidFill>
                <a:latin typeface="Calibri"/>
              </a:rPr>
              <a:t>Uso de Funciones en Sentencias SQL</a:t>
            </a:r>
          </a:p>
        </p:txBody>
      </p:sp>
      <p:sp>
        <p:nvSpPr>
          <p:cNvPr id="4" name="Rectangle 3">
            <a:extLst>
              <a:ext uri="{FF2B5EF4-FFF2-40B4-BE49-F238E27FC236}">
                <a16:creationId xmlns:a16="http://schemas.microsoft.com/office/drawing/2014/main" id="{A01C02B7-FDD1-44E7-8921-7F3F5DBC7D7E}"/>
              </a:ext>
            </a:extLst>
          </p:cNvPr>
          <p:cNvSpPr txBox="1">
            <a:spLocks noChangeArrowheads="1"/>
          </p:cNvSpPr>
          <p:nvPr/>
        </p:nvSpPr>
        <p:spPr bwMode="auto">
          <a:xfrm>
            <a:off x="582160" y="134523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A5C356C6-0837-4C8C-99FF-4BCFB42FA0C4}"/>
              </a:ext>
            </a:extLst>
          </p:cNvPr>
          <p:cNvSpPr txBox="1">
            <a:spLocks noChangeArrowheads="1"/>
          </p:cNvSpPr>
          <p:nvPr/>
        </p:nvSpPr>
        <p:spPr bwMode="auto">
          <a:xfrm>
            <a:off x="227560" y="1678111"/>
            <a:ext cx="8524554" cy="246221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SELECT </a:t>
            </a:r>
            <a:r>
              <a:rPr lang="en-US" sz="1600" b="1" kern="1200" dirty="0" err="1">
                <a:solidFill>
                  <a:schemeClr val="tx1"/>
                </a:solidFill>
                <a:latin typeface="Calibri"/>
                <a:ea typeface="+mn-ea"/>
                <a:cs typeface="Arial" pitchFamily="34" charset="0"/>
              </a:rPr>
              <a:t>m.manager_id</a:t>
            </a:r>
            <a:r>
              <a:rPr lang="en-US" sz="1600" b="1" kern="1200" dirty="0">
                <a:solidFill>
                  <a:schemeClr val="tx1"/>
                </a:solidFill>
                <a:latin typeface="Calibri"/>
                <a:ea typeface="+mn-ea"/>
                <a:cs typeface="Arial" pitchFamily="34" charset="0"/>
              </a:rPr>
              <a:t> "ID JEFE",</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a:t>
            </a:r>
            <a:r>
              <a:rPr lang="en-US" sz="1600" b="1" kern="1200" dirty="0" err="1">
                <a:solidFill>
                  <a:schemeClr val="tx1"/>
                </a:solidFill>
                <a:latin typeface="Calibri"/>
                <a:ea typeface="+mn-ea"/>
                <a:cs typeface="Arial" pitchFamily="34" charset="0"/>
              </a:rPr>
              <a:t>m.employee_id</a:t>
            </a:r>
            <a:r>
              <a:rPr lang="en-US" sz="1600" b="1" kern="1200" dirty="0">
                <a:solidFill>
                  <a:schemeClr val="tx1"/>
                </a:solidFill>
                <a:latin typeface="Calibri"/>
                <a:ea typeface="+mn-ea"/>
                <a:cs typeface="Arial" pitchFamily="34" charset="0"/>
              </a:rPr>
              <a:t> "ID EMPLEADO", </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a:t>
            </a:r>
            <a:r>
              <a:rPr lang="en-US" sz="1600" b="1" kern="1200" dirty="0" err="1">
                <a:solidFill>
                  <a:schemeClr val="tx1"/>
                </a:solidFill>
                <a:latin typeface="Calibri"/>
                <a:ea typeface="+mn-ea"/>
                <a:cs typeface="Arial" pitchFamily="34" charset="0"/>
              </a:rPr>
              <a:t>m.first_name</a:t>
            </a:r>
            <a:r>
              <a:rPr lang="en-US" sz="1600" b="1" kern="1200" dirty="0">
                <a:solidFill>
                  <a:schemeClr val="tx1"/>
                </a:solidFill>
                <a:latin typeface="Calibri"/>
                <a:ea typeface="+mn-ea"/>
                <a:cs typeface="Arial" pitchFamily="34" charset="0"/>
              </a:rPr>
              <a:t> || ' ' || </a:t>
            </a:r>
            <a:r>
              <a:rPr lang="en-US" sz="1600" b="1" kern="1200" dirty="0" err="1">
                <a:solidFill>
                  <a:schemeClr val="tx1"/>
                </a:solidFill>
                <a:latin typeface="Calibri"/>
                <a:ea typeface="+mn-ea"/>
                <a:cs typeface="Arial" pitchFamily="34" charset="0"/>
              </a:rPr>
              <a:t>m.last_name</a:t>
            </a:r>
            <a:r>
              <a:rPr lang="en-US" sz="1600" b="1" kern="1200" dirty="0">
                <a:solidFill>
                  <a:schemeClr val="tx1"/>
                </a:solidFill>
                <a:latin typeface="Calibri"/>
                <a:ea typeface="+mn-ea"/>
                <a:cs typeface="Arial" pitchFamily="34" charset="0"/>
              </a:rPr>
              <a:t> "NOMBRE EMPLEADO"</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FROM employees e JOIN employees m</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ON </a:t>
            </a:r>
            <a:r>
              <a:rPr lang="en-US" sz="1600" b="1" kern="1200" dirty="0" err="1">
                <a:solidFill>
                  <a:schemeClr val="tx1"/>
                </a:solidFill>
                <a:latin typeface="Calibri"/>
                <a:ea typeface="+mn-ea"/>
                <a:cs typeface="Arial" pitchFamily="34" charset="0"/>
              </a:rPr>
              <a:t>m.manager_id</a:t>
            </a:r>
            <a:r>
              <a:rPr lang="en-US" sz="1600" b="1" kern="1200" dirty="0">
                <a:solidFill>
                  <a:schemeClr val="tx1"/>
                </a:solidFill>
                <a:latin typeface="Calibri"/>
                <a:ea typeface="+mn-ea"/>
                <a:cs typeface="Arial" pitchFamily="34" charset="0"/>
              </a:rPr>
              <a:t>=</a:t>
            </a:r>
            <a:r>
              <a:rPr lang="en-US" sz="1600" b="1" kern="1200" dirty="0" err="1">
                <a:solidFill>
                  <a:schemeClr val="tx1"/>
                </a:solidFill>
                <a:latin typeface="Calibri"/>
                <a:ea typeface="+mn-ea"/>
                <a:cs typeface="Arial" pitchFamily="34" charset="0"/>
              </a:rPr>
              <a:t>e.employee_id</a:t>
            </a:r>
            <a:endParaRPr lang="en-US" sz="1600" b="1" kern="1200" dirty="0">
              <a:solidFill>
                <a:schemeClr val="tx1"/>
              </a:solidFill>
              <a:latin typeface="Calibri"/>
              <a:ea typeface="+mn-ea"/>
              <a:cs typeface="Arial" pitchFamily="34" charset="0"/>
            </a:endParaRP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WHERE </a:t>
            </a:r>
            <a:r>
              <a:rPr lang="en-US" sz="1600" b="1" kern="1200" dirty="0">
                <a:solidFill>
                  <a:srgbClr val="C00000"/>
                </a:solidFill>
                <a:latin typeface="Calibri"/>
                <a:ea typeface="+mn-ea"/>
                <a:cs typeface="Arial" pitchFamily="34" charset="0"/>
              </a:rPr>
              <a:t>FN_JEFE_EMPLEADOS(</a:t>
            </a:r>
            <a:r>
              <a:rPr lang="en-US" sz="1600" b="1" kern="1200" dirty="0" err="1">
                <a:solidFill>
                  <a:srgbClr val="C00000"/>
                </a:solidFill>
                <a:latin typeface="Calibri"/>
                <a:ea typeface="+mn-ea"/>
                <a:cs typeface="Arial" pitchFamily="34" charset="0"/>
              </a:rPr>
              <a:t>m.manager_id</a:t>
            </a:r>
            <a:r>
              <a:rPr lang="en-US" sz="1600" b="1" kern="1200" dirty="0">
                <a:solidFill>
                  <a:srgbClr val="C00000"/>
                </a:solidFill>
                <a:latin typeface="Calibri"/>
                <a:ea typeface="+mn-ea"/>
                <a:cs typeface="Arial" pitchFamily="34" charset="0"/>
              </a:rPr>
              <a:t>)</a:t>
            </a:r>
            <a:r>
              <a:rPr lang="en-US" sz="1600" b="1" kern="1200" dirty="0">
                <a:solidFill>
                  <a:schemeClr val="tx1"/>
                </a:solidFill>
                <a:latin typeface="Calibri"/>
                <a:ea typeface="+mn-ea"/>
                <a:cs typeface="Arial" pitchFamily="34" charset="0"/>
              </a:rPr>
              <a:t> = </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(SELECT MAX(</a:t>
            </a:r>
            <a:r>
              <a:rPr lang="en-US" sz="1600" b="1" kern="1200" dirty="0">
                <a:solidFill>
                  <a:srgbClr val="C00000"/>
                </a:solidFill>
                <a:latin typeface="Calibri"/>
                <a:ea typeface="+mn-ea"/>
                <a:cs typeface="Arial" pitchFamily="34" charset="0"/>
              </a:rPr>
              <a:t>FN_JEFE_EMPLEADOS(</a:t>
            </a:r>
            <a:r>
              <a:rPr lang="en-US" sz="1600" b="1" kern="1200" dirty="0" err="1">
                <a:solidFill>
                  <a:srgbClr val="C00000"/>
                </a:solidFill>
                <a:latin typeface="Calibri"/>
                <a:ea typeface="+mn-ea"/>
                <a:cs typeface="Arial" pitchFamily="34" charset="0"/>
              </a:rPr>
              <a:t>manager_id</a:t>
            </a:r>
            <a:r>
              <a:rPr lang="en-US" sz="1600" b="1" kern="1200" dirty="0">
                <a:solidFill>
                  <a:srgbClr val="C00000"/>
                </a:solidFill>
                <a:latin typeface="Calibri"/>
                <a:ea typeface="+mn-ea"/>
                <a:cs typeface="Arial" pitchFamily="34" charset="0"/>
              </a:rPr>
              <a:t>)</a:t>
            </a:r>
            <a:r>
              <a:rPr lang="en-US" sz="1600" b="1" kern="1200" dirty="0">
                <a:solidFill>
                  <a:schemeClr val="tx1"/>
                </a:solidFill>
                <a:latin typeface="Calibri"/>
                <a:ea typeface="+mn-ea"/>
                <a:cs typeface="Arial" pitchFamily="34" charset="0"/>
              </a:rPr>
              <a:t>)</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                                                                                            FROM employees)</a:t>
            </a:r>
          </a:p>
          <a:p>
            <a:pPr lvl="0" fontAlgn="base">
              <a:spcBef>
                <a:spcPct val="0"/>
              </a:spcBef>
              <a:spcAft>
                <a:spcPct val="0"/>
              </a:spcAft>
              <a:buClrTx/>
              <a:defRPr/>
            </a:pPr>
            <a:r>
              <a:rPr lang="en-US" sz="1600" b="1" kern="1200" dirty="0">
                <a:solidFill>
                  <a:schemeClr val="tx1"/>
                </a:solidFill>
                <a:latin typeface="Calibri"/>
                <a:ea typeface="+mn-ea"/>
                <a:cs typeface="Arial" pitchFamily="34" charset="0"/>
              </a:rPr>
              <a:t>ORDER BY </a:t>
            </a:r>
            <a:r>
              <a:rPr lang="en-US" sz="1600" b="1" kern="1200" dirty="0" err="1">
                <a:solidFill>
                  <a:schemeClr val="tx1"/>
                </a:solidFill>
                <a:latin typeface="Calibri"/>
                <a:ea typeface="+mn-ea"/>
                <a:cs typeface="Arial" pitchFamily="34" charset="0"/>
              </a:rPr>
              <a:t>m.last_name</a:t>
            </a:r>
            <a:r>
              <a:rPr lang="en-US" sz="1600" b="1" kern="1200" dirty="0">
                <a:solidFill>
                  <a:schemeClr val="tx1"/>
                </a:solidFill>
                <a:latin typeface="Calibri"/>
                <a:ea typeface="+mn-ea"/>
                <a:cs typeface="Arial" pitchFamily="34" charset="0"/>
              </a:rPr>
              <a:t>;</a:t>
            </a:r>
          </a:p>
          <a:p>
            <a:pPr lvl="0" fontAlgn="base">
              <a:spcBef>
                <a:spcPct val="0"/>
              </a:spcBef>
              <a:spcAft>
                <a:spcPct val="0"/>
              </a:spcAft>
              <a:buClrTx/>
              <a:defRPr/>
            </a:pPr>
            <a:endParaRPr lang="es-MX" sz="800" b="1" kern="1200" dirty="0">
              <a:solidFill>
                <a:schemeClr val="tx1"/>
              </a:solidFill>
              <a:latin typeface="Calibri"/>
              <a:ea typeface="+mn-ea"/>
              <a:cs typeface="Arial" pitchFamily="34" charset="0"/>
            </a:endParaRPr>
          </a:p>
        </p:txBody>
      </p:sp>
      <p:pic>
        <p:nvPicPr>
          <p:cNvPr id="10" name="Imagen 9">
            <a:extLst>
              <a:ext uri="{FF2B5EF4-FFF2-40B4-BE49-F238E27FC236}">
                <a16:creationId xmlns:a16="http://schemas.microsoft.com/office/drawing/2014/main" id="{7F9FA496-BB6F-4D58-8378-C5C7714CE7A7}"/>
              </a:ext>
            </a:extLst>
          </p:cNvPr>
          <p:cNvPicPr>
            <a:picLocks noChangeAspect="1"/>
          </p:cNvPicPr>
          <p:nvPr/>
        </p:nvPicPr>
        <p:blipFill>
          <a:blip r:embed="rId3"/>
          <a:stretch>
            <a:fillRect/>
          </a:stretch>
        </p:blipFill>
        <p:spPr>
          <a:xfrm>
            <a:off x="3051517" y="4220734"/>
            <a:ext cx="3040966" cy="2559064"/>
          </a:xfrm>
          <a:prstGeom prst="rect">
            <a:avLst/>
          </a:prstGeom>
        </p:spPr>
      </p:pic>
      <p:sp>
        <p:nvSpPr>
          <p:cNvPr id="16" name="Line 14">
            <a:extLst>
              <a:ext uri="{FF2B5EF4-FFF2-40B4-BE49-F238E27FC236}">
                <a16:creationId xmlns:a16="http://schemas.microsoft.com/office/drawing/2014/main" id="{DD956C5D-CDDF-4FB6-975F-CC696B651753}"/>
              </a:ext>
            </a:extLst>
          </p:cNvPr>
          <p:cNvSpPr>
            <a:spLocks noChangeShapeType="1"/>
          </p:cNvSpPr>
          <p:nvPr/>
        </p:nvSpPr>
        <p:spPr bwMode="auto">
          <a:xfrm flipH="1">
            <a:off x="7787852" y="3172236"/>
            <a:ext cx="1141413" cy="0"/>
          </a:xfrm>
          <a:prstGeom prst="line">
            <a:avLst/>
          </a:prstGeom>
          <a:noFill/>
          <a:ln w="50800">
            <a:solidFill>
              <a:schemeClr val="tx1"/>
            </a:solidFill>
            <a:round/>
            <a:headEnd/>
            <a:tailEnd type="triangle" w="med" len="med"/>
          </a:ln>
        </p:spPr>
        <p:txBody>
          <a:bodyPr/>
          <a:lstStyle/>
          <a:p>
            <a:endParaRPr lang="es-CL"/>
          </a:p>
        </p:txBody>
      </p:sp>
      <p:sp>
        <p:nvSpPr>
          <p:cNvPr id="17" name="Line 13">
            <a:extLst>
              <a:ext uri="{FF2B5EF4-FFF2-40B4-BE49-F238E27FC236}">
                <a16:creationId xmlns:a16="http://schemas.microsoft.com/office/drawing/2014/main" id="{00B86DCC-F16F-42A8-9856-A64670902DDA}"/>
              </a:ext>
            </a:extLst>
          </p:cNvPr>
          <p:cNvSpPr>
            <a:spLocks noChangeShapeType="1"/>
          </p:cNvSpPr>
          <p:nvPr/>
        </p:nvSpPr>
        <p:spPr bwMode="auto">
          <a:xfrm flipV="1">
            <a:off x="8926090" y="3154773"/>
            <a:ext cx="0" cy="252413"/>
          </a:xfrm>
          <a:prstGeom prst="line">
            <a:avLst/>
          </a:prstGeom>
          <a:noFill/>
          <a:ln w="50800">
            <a:solidFill>
              <a:schemeClr val="tx1"/>
            </a:solidFill>
            <a:round/>
            <a:headEnd/>
            <a:tailEnd/>
          </a:ln>
        </p:spPr>
        <p:txBody>
          <a:bodyPr/>
          <a:lstStyle/>
          <a:p>
            <a:endParaRPr lang="es-CL"/>
          </a:p>
        </p:txBody>
      </p:sp>
      <p:sp>
        <p:nvSpPr>
          <p:cNvPr id="18" name="Line 14">
            <a:extLst>
              <a:ext uri="{FF2B5EF4-FFF2-40B4-BE49-F238E27FC236}">
                <a16:creationId xmlns:a16="http://schemas.microsoft.com/office/drawing/2014/main" id="{1FEE0D9B-311D-4839-B9F2-7DBA60AB73E0}"/>
              </a:ext>
            </a:extLst>
          </p:cNvPr>
          <p:cNvSpPr>
            <a:spLocks noChangeShapeType="1"/>
          </p:cNvSpPr>
          <p:nvPr/>
        </p:nvSpPr>
        <p:spPr bwMode="auto">
          <a:xfrm flipH="1">
            <a:off x="8597477" y="3388136"/>
            <a:ext cx="349250" cy="0"/>
          </a:xfrm>
          <a:prstGeom prst="line">
            <a:avLst/>
          </a:prstGeom>
          <a:noFill/>
          <a:ln w="50800">
            <a:solidFill>
              <a:schemeClr val="tx1"/>
            </a:solidFill>
            <a:round/>
            <a:headEnd/>
            <a:tailEnd/>
          </a:ln>
        </p:spPr>
        <p:txBody>
          <a:bodyPr/>
          <a:lstStyle/>
          <a:p>
            <a:endParaRPr lang="es-CL"/>
          </a:p>
        </p:txBody>
      </p:sp>
      <p:sp>
        <p:nvSpPr>
          <p:cNvPr id="19" name="Rectángulo 18">
            <a:extLst>
              <a:ext uri="{FF2B5EF4-FFF2-40B4-BE49-F238E27FC236}">
                <a16:creationId xmlns:a16="http://schemas.microsoft.com/office/drawing/2014/main" id="{32F1A158-8D54-478F-83AE-33B7FE574A69}"/>
              </a:ext>
            </a:extLst>
          </p:cNvPr>
          <p:cNvSpPr/>
          <p:nvPr/>
        </p:nvSpPr>
        <p:spPr>
          <a:xfrm>
            <a:off x="7155544" y="2974296"/>
            <a:ext cx="957943" cy="40798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tx1"/>
                </a:solidFill>
                <a:latin typeface="Calibri" panose="020F0502020204030204" pitchFamily="34" charset="0"/>
                <a:cs typeface="Calibri" panose="020F0502020204030204" pitchFamily="34" charset="0"/>
              </a:rPr>
              <a:t>14</a:t>
            </a:r>
          </a:p>
        </p:txBody>
      </p:sp>
    </p:spTree>
    <p:extLst>
      <p:ext uri="{BB962C8B-B14F-4D97-AF65-F5344CB8AC3E}">
        <p14:creationId xmlns:p14="http://schemas.microsoft.com/office/powerpoint/2010/main" val="175384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Interfaz de usuario gráfica, Texto, Aplicación, Correo electrónico&#10;&#10;Descripción generada automáticamente">
            <a:extLst>
              <a:ext uri="{FF2B5EF4-FFF2-40B4-BE49-F238E27FC236}">
                <a16:creationId xmlns:a16="http://schemas.microsoft.com/office/drawing/2014/main" id="{D03C7701-D3B1-40C1-BCC1-5C57F3319846}"/>
              </a:ext>
            </a:extLst>
          </p:cNvPr>
          <p:cNvPicPr>
            <a:picLocks noChangeAspect="1"/>
          </p:cNvPicPr>
          <p:nvPr/>
        </p:nvPicPr>
        <p:blipFill>
          <a:blip r:embed="rId3"/>
          <a:stretch>
            <a:fillRect/>
          </a:stretch>
        </p:blipFill>
        <p:spPr>
          <a:xfrm>
            <a:off x="72576" y="5653153"/>
            <a:ext cx="5471881" cy="1170545"/>
          </a:xfrm>
          <a:prstGeom prst="rect">
            <a:avLst/>
          </a:prstGeom>
        </p:spPr>
      </p:pic>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MX" sz="2800" b="1" dirty="0">
                <a:solidFill>
                  <a:prstClr val="white"/>
                </a:solidFill>
                <a:latin typeface="Calibri"/>
              </a:rPr>
              <a:t>Restricciones de Funciones Definidas por el Usuario </a:t>
            </a:r>
            <a:endParaRPr lang="es-CL" sz="2800" b="1" dirty="0">
              <a:solidFill>
                <a:prstClr val="white"/>
              </a:solidFill>
              <a:latin typeface="Calibri"/>
            </a:endParaRPr>
          </a:p>
        </p:txBody>
      </p:sp>
      <p:sp>
        <p:nvSpPr>
          <p:cNvPr id="4" name="Rectangle 3">
            <a:extLst>
              <a:ext uri="{FF2B5EF4-FFF2-40B4-BE49-F238E27FC236}">
                <a16:creationId xmlns:a16="http://schemas.microsoft.com/office/drawing/2014/main" id="{309C595D-CF35-455D-AD40-33B32426F164}"/>
              </a:ext>
            </a:extLst>
          </p:cNvPr>
          <p:cNvSpPr txBox="1">
            <a:spLocks noChangeArrowheads="1"/>
          </p:cNvSpPr>
          <p:nvPr/>
        </p:nvSpPr>
        <p:spPr bwMode="auto">
          <a:xfrm>
            <a:off x="611188" y="295633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pic>
        <p:nvPicPr>
          <p:cNvPr id="2" name="Imagen 1">
            <a:extLst>
              <a:ext uri="{FF2B5EF4-FFF2-40B4-BE49-F238E27FC236}">
                <a16:creationId xmlns:a16="http://schemas.microsoft.com/office/drawing/2014/main" id="{4DA31D67-DE06-4A36-8CC5-C62E181991D8}"/>
              </a:ext>
            </a:extLst>
          </p:cNvPr>
          <p:cNvPicPr>
            <a:picLocks noChangeAspect="1"/>
          </p:cNvPicPr>
          <p:nvPr/>
        </p:nvPicPr>
        <p:blipFill>
          <a:blip r:embed="rId4"/>
          <a:stretch>
            <a:fillRect/>
          </a:stretch>
        </p:blipFill>
        <p:spPr>
          <a:xfrm>
            <a:off x="549208" y="1054959"/>
            <a:ext cx="8045583" cy="1863515"/>
          </a:xfrm>
          <a:prstGeom prst="rect">
            <a:avLst/>
          </a:prstGeom>
        </p:spPr>
      </p:pic>
      <p:sp>
        <p:nvSpPr>
          <p:cNvPr id="23" name="Text Box 5">
            <a:extLst>
              <a:ext uri="{FF2B5EF4-FFF2-40B4-BE49-F238E27FC236}">
                <a16:creationId xmlns:a16="http://schemas.microsoft.com/office/drawing/2014/main" id="{6D9B8E39-848C-44A3-BD78-626237FC02AA}"/>
              </a:ext>
            </a:extLst>
          </p:cNvPr>
          <p:cNvSpPr txBox="1">
            <a:spLocks noChangeArrowheads="1"/>
          </p:cNvSpPr>
          <p:nvPr/>
        </p:nvSpPr>
        <p:spPr bwMode="auto">
          <a:xfrm>
            <a:off x="1258077" y="3245654"/>
            <a:ext cx="6724783" cy="153888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defRPr/>
            </a:pPr>
            <a:r>
              <a:rPr lang="en-US" b="1" dirty="0">
                <a:latin typeface="Calibri" panose="020F0502020204030204" pitchFamily="34" charset="0"/>
                <a:cs typeface="Calibri" panose="020F0502020204030204" pitchFamily="34" charset="0"/>
              </a:rPr>
              <a:t>CREATE OR REPLACE FUNCTION FN_DML_SQL(</a:t>
            </a:r>
            <a:r>
              <a:rPr lang="en-US" b="1" dirty="0" err="1">
                <a:latin typeface="Calibri" panose="020F0502020204030204" pitchFamily="34" charset="0"/>
                <a:cs typeface="Calibri" panose="020F0502020204030204" pitchFamily="34" charset="0"/>
              </a:rPr>
              <a:t>sal</a:t>
            </a:r>
            <a:r>
              <a:rPr lang="en-US" b="1" dirty="0">
                <a:latin typeface="Calibri" panose="020F0502020204030204" pitchFamily="34" charset="0"/>
                <a:cs typeface="Calibri" panose="020F0502020204030204" pitchFamily="34" charset="0"/>
              </a:rPr>
              <a:t> NUMBER) RETURN NUMBER IS</a:t>
            </a:r>
          </a:p>
          <a:p>
            <a:pPr>
              <a:defRPr/>
            </a:pPr>
            <a:r>
              <a:rPr lang="en-US" b="1" dirty="0">
                <a:latin typeface="Calibri" panose="020F0502020204030204" pitchFamily="34" charset="0"/>
                <a:cs typeface="Calibri" panose="020F0502020204030204" pitchFamily="34" charset="0"/>
              </a:rPr>
              <a:t>BEGIN</a:t>
            </a:r>
          </a:p>
          <a:p>
            <a:pPr>
              <a:defRPr/>
            </a:pPr>
            <a:r>
              <a:rPr lang="en-US" b="1" dirty="0">
                <a:latin typeface="Calibri" panose="020F0502020204030204" pitchFamily="34" charset="0"/>
                <a:cs typeface="Calibri" panose="020F0502020204030204" pitchFamily="34" charset="0"/>
              </a:rPr>
              <a:t>  INSERT INTO </a:t>
            </a:r>
            <a:r>
              <a:rPr lang="en-US" b="1" dirty="0">
                <a:solidFill>
                  <a:srgbClr val="B80000"/>
                </a:solidFill>
                <a:latin typeface="Calibri" panose="020F0502020204030204" pitchFamily="34" charset="0"/>
                <a:cs typeface="Calibri" panose="020F0502020204030204" pitchFamily="34" charset="0"/>
              </a:rPr>
              <a:t>employees</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last_name</a:t>
            </a:r>
            <a:r>
              <a:rPr lang="en-US" b="1" dirty="0">
                <a:latin typeface="Calibri" panose="020F0502020204030204" pitchFamily="34" charset="0"/>
                <a:cs typeface="Calibri" panose="020F0502020204030204" pitchFamily="34" charset="0"/>
              </a:rPr>
              <a:t>, email, </a:t>
            </a:r>
            <a:r>
              <a:rPr lang="en-US" b="1" dirty="0" err="1">
                <a:latin typeface="Calibri" panose="020F0502020204030204" pitchFamily="34" charset="0"/>
                <a:cs typeface="Calibri" panose="020F0502020204030204" pitchFamily="34" charset="0"/>
              </a:rPr>
              <a:t>hire_date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job_id</a:t>
            </a:r>
            <a:r>
              <a:rPr lang="en-US" b="1" dirty="0">
                <a:latin typeface="Calibri" panose="020F0502020204030204" pitchFamily="34" charset="0"/>
                <a:cs typeface="Calibri" panose="020F0502020204030204" pitchFamily="34" charset="0"/>
              </a:rPr>
              <a:t>, salary)</a:t>
            </a:r>
          </a:p>
          <a:p>
            <a:pPr>
              <a:defRPr/>
            </a:pPr>
            <a:r>
              <a:rPr lang="en-US" b="1" dirty="0">
                <a:latin typeface="Calibri" panose="020F0502020204030204" pitchFamily="34" charset="0"/>
                <a:cs typeface="Calibri" panose="020F0502020204030204" pitchFamily="34" charset="0"/>
              </a:rPr>
              <a:t>  VALUES(1, 'Frost', 'jfrost@company.com', SYSDATE, 'SA_MAN', </a:t>
            </a:r>
            <a:r>
              <a:rPr lang="en-US" b="1" dirty="0" err="1">
                <a:latin typeface="Calibri" panose="020F0502020204030204" pitchFamily="34" charset="0"/>
                <a:cs typeface="Calibri" panose="020F0502020204030204" pitchFamily="34" charset="0"/>
              </a:rPr>
              <a:t>sal</a:t>
            </a:r>
            <a:r>
              <a:rPr lang="en-US" b="1" dirty="0">
                <a:latin typeface="Calibri" panose="020F0502020204030204" pitchFamily="34" charset="0"/>
                <a:cs typeface="Calibri" panose="020F0502020204030204" pitchFamily="34" charset="0"/>
              </a:rPr>
              <a:t>);</a:t>
            </a:r>
          </a:p>
          <a:p>
            <a:pPr>
              <a:defRPr/>
            </a:pPr>
            <a:r>
              <a:rPr lang="en-US" b="1" dirty="0">
                <a:latin typeface="Calibri" panose="020F0502020204030204" pitchFamily="34" charset="0"/>
                <a:cs typeface="Calibri" panose="020F0502020204030204" pitchFamily="34" charset="0"/>
              </a:rPr>
              <a:t>  RETURN (</a:t>
            </a:r>
            <a:r>
              <a:rPr lang="en-US" b="1" dirty="0" err="1">
                <a:latin typeface="Calibri" panose="020F0502020204030204" pitchFamily="34" charset="0"/>
                <a:cs typeface="Calibri" panose="020F0502020204030204" pitchFamily="34" charset="0"/>
              </a:rPr>
              <a:t>sal</a:t>
            </a:r>
            <a:r>
              <a:rPr lang="en-US" b="1" dirty="0">
                <a:latin typeface="Calibri" panose="020F0502020204030204" pitchFamily="34" charset="0"/>
                <a:cs typeface="Calibri" panose="020F0502020204030204" pitchFamily="34" charset="0"/>
              </a:rPr>
              <a:t> + 100);</a:t>
            </a:r>
          </a:p>
          <a:p>
            <a:pPr>
              <a:defRPr/>
            </a:pPr>
            <a:r>
              <a:rPr lang="en-US"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sp>
        <p:nvSpPr>
          <p:cNvPr id="24" name="Text Box 5">
            <a:extLst>
              <a:ext uri="{FF2B5EF4-FFF2-40B4-BE49-F238E27FC236}">
                <a16:creationId xmlns:a16="http://schemas.microsoft.com/office/drawing/2014/main" id="{E91EC219-AAC4-42E9-800F-842166EA695F}"/>
              </a:ext>
            </a:extLst>
          </p:cNvPr>
          <p:cNvSpPr txBox="1">
            <a:spLocks noChangeArrowheads="1"/>
          </p:cNvSpPr>
          <p:nvPr/>
        </p:nvSpPr>
        <p:spPr bwMode="auto">
          <a:xfrm>
            <a:off x="4951962" y="4907538"/>
            <a:ext cx="3858209"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defRPr/>
            </a:pPr>
            <a:r>
              <a:rPr lang="en-US" b="1" dirty="0">
                <a:latin typeface="Calibri" panose="020F0502020204030204" pitchFamily="34" charset="0"/>
                <a:cs typeface="Calibri" panose="020F0502020204030204" pitchFamily="34" charset="0"/>
              </a:rPr>
              <a:t>SELECT FN_DML_SQL(salary) FROM </a:t>
            </a:r>
            <a:r>
              <a:rPr lang="en-US" b="1" dirty="0">
                <a:solidFill>
                  <a:srgbClr val="B80000"/>
                </a:solidFill>
                <a:latin typeface="Calibri" panose="020F0502020204030204" pitchFamily="34" charset="0"/>
                <a:cs typeface="Calibri" panose="020F0502020204030204" pitchFamily="34" charset="0"/>
              </a:rPr>
              <a:t>employees</a:t>
            </a:r>
            <a:r>
              <a:rPr lang="en-US" b="1" dirty="0">
                <a:latin typeface="Calibri" panose="020F0502020204030204" pitchFamily="34" charset="0"/>
                <a:cs typeface="Calibri" panose="020F0502020204030204" pitchFamily="34" charset="0"/>
              </a:rPr>
              <a:t>;</a:t>
            </a:r>
          </a:p>
          <a:p>
            <a:pPr>
              <a:defRPr/>
            </a:pPr>
            <a:endParaRPr lang="en-US" sz="800" b="1" dirty="0">
              <a:latin typeface="Calibri" panose="020F0502020204030204" pitchFamily="34" charset="0"/>
              <a:cs typeface="Calibri" panose="020F0502020204030204" pitchFamily="34" charset="0"/>
            </a:endParaRPr>
          </a:p>
        </p:txBody>
      </p:sp>
      <p:pic>
        <p:nvPicPr>
          <p:cNvPr id="9" name="Imagen 8" descr="Texto&#10;&#10;Descripción generada automáticamente">
            <a:extLst>
              <a:ext uri="{FF2B5EF4-FFF2-40B4-BE49-F238E27FC236}">
                <a16:creationId xmlns:a16="http://schemas.microsoft.com/office/drawing/2014/main" id="{08DE9974-1B69-48CE-A60E-3077D7ADEC72}"/>
              </a:ext>
            </a:extLst>
          </p:cNvPr>
          <p:cNvPicPr>
            <a:picLocks noChangeAspect="1"/>
          </p:cNvPicPr>
          <p:nvPr/>
        </p:nvPicPr>
        <p:blipFill>
          <a:blip r:embed="rId5"/>
          <a:stretch>
            <a:fillRect/>
          </a:stretch>
        </p:blipFill>
        <p:spPr>
          <a:xfrm>
            <a:off x="5771454" y="5477688"/>
            <a:ext cx="2956878" cy="1315889"/>
          </a:xfrm>
          <a:prstGeom prst="rect">
            <a:avLst/>
          </a:prstGeom>
        </p:spPr>
      </p:pic>
      <p:sp>
        <p:nvSpPr>
          <p:cNvPr id="25" name="Text Box 5">
            <a:extLst>
              <a:ext uri="{FF2B5EF4-FFF2-40B4-BE49-F238E27FC236}">
                <a16:creationId xmlns:a16="http://schemas.microsoft.com/office/drawing/2014/main" id="{E80C9720-CE08-462F-A036-7922C6B48F9E}"/>
              </a:ext>
            </a:extLst>
          </p:cNvPr>
          <p:cNvSpPr txBox="1">
            <a:spLocks noChangeArrowheads="1"/>
          </p:cNvSpPr>
          <p:nvPr/>
        </p:nvSpPr>
        <p:spPr bwMode="auto">
          <a:xfrm>
            <a:off x="300129" y="4856740"/>
            <a:ext cx="3546154" cy="8925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defRPr/>
            </a:pPr>
            <a:r>
              <a:rPr lang="en-US" b="1" dirty="0">
                <a:latin typeface="Calibri" panose="020F0502020204030204" pitchFamily="34" charset="0"/>
                <a:cs typeface="Calibri" panose="020F0502020204030204" pitchFamily="34" charset="0"/>
              </a:rPr>
              <a:t>UPDATE </a:t>
            </a:r>
            <a:r>
              <a:rPr lang="en-US" b="1" dirty="0">
                <a:solidFill>
                  <a:srgbClr val="B80000"/>
                </a:solidFill>
                <a:latin typeface="Calibri" panose="020F0502020204030204" pitchFamily="34" charset="0"/>
                <a:cs typeface="Calibri" panose="020F0502020204030204" pitchFamily="34" charset="0"/>
              </a:rPr>
              <a:t>employees</a:t>
            </a:r>
          </a:p>
          <a:p>
            <a:pPr>
              <a:defRPr/>
            </a:pPr>
            <a:r>
              <a:rPr lang="en-US" b="1" dirty="0">
                <a:latin typeface="Calibri" panose="020F0502020204030204" pitchFamily="34" charset="0"/>
                <a:cs typeface="Calibri" panose="020F0502020204030204" pitchFamily="34" charset="0"/>
              </a:rPr>
              <a:t>  SET salary = FN_DML_SQL(2000)</a:t>
            </a:r>
          </a:p>
          <a:p>
            <a:pPr>
              <a:defRPr/>
            </a:pPr>
            <a:r>
              <a:rPr lang="en-US" b="1" dirty="0">
                <a:latin typeface="Calibri" panose="020F0502020204030204" pitchFamily="34" charset="0"/>
                <a:cs typeface="Calibri" panose="020F0502020204030204" pitchFamily="34" charset="0"/>
              </a:rPr>
              <a:t>WHERE </a:t>
            </a:r>
            <a:r>
              <a:rPr lang="en-US" b="1" dirty="0" err="1">
                <a:latin typeface="Calibri" panose="020F0502020204030204" pitchFamily="34" charset="0"/>
                <a:cs typeface="Calibri" panose="020F0502020204030204" pitchFamily="34" charset="0"/>
              </a:rPr>
              <a:t>employee_id</a:t>
            </a:r>
            <a:r>
              <a:rPr lang="en-US" b="1" dirty="0">
                <a:latin typeface="Calibri" panose="020F0502020204030204" pitchFamily="34" charset="0"/>
                <a:cs typeface="Calibri" panose="020F0502020204030204" pitchFamily="34" charset="0"/>
              </a:rPr>
              <a:t> = 170;</a:t>
            </a:r>
          </a:p>
          <a:p>
            <a:pPr>
              <a:defRPr/>
            </a:pP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5896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MX" sz="2800" b="1" dirty="0">
                <a:solidFill>
                  <a:prstClr val="white"/>
                </a:solidFill>
                <a:latin typeface="Calibri"/>
              </a:rPr>
              <a:t>Notaciones de los Parámetros desde SQL</a:t>
            </a:r>
            <a:endParaRPr lang="es-CL" sz="2800" b="1" dirty="0">
              <a:solidFill>
                <a:prstClr val="white"/>
              </a:solidFill>
              <a:latin typeface="Calibri"/>
            </a:endParaRPr>
          </a:p>
        </p:txBody>
      </p:sp>
      <p:sp>
        <p:nvSpPr>
          <p:cNvPr id="18" name="Text Box 5">
            <a:extLst>
              <a:ext uri="{FF2B5EF4-FFF2-40B4-BE49-F238E27FC236}">
                <a16:creationId xmlns:a16="http://schemas.microsoft.com/office/drawing/2014/main" id="{8B449120-30A1-4D68-A00B-5A99293D7ED3}"/>
              </a:ext>
            </a:extLst>
          </p:cNvPr>
          <p:cNvSpPr txBox="1">
            <a:spLocks noChangeArrowheads="1"/>
          </p:cNvSpPr>
          <p:nvPr/>
        </p:nvSpPr>
        <p:spPr bwMode="auto">
          <a:xfrm>
            <a:off x="1102410" y="4350560"/>
            <a:ext cx="7461017" cy="184665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SELECT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 "ID EMP", </a:t>
            </a:r>
            <a:r>
              <a:rPr lang="es-MX" b="1" kern="1200" dirty="0" err="1">
                <a:solidFill>
                  <a:schemeClr val="tx1"/>
                </a:solidFill>
                <a:latin typeface="Calibri"/>
                <a:ea typeface="+mn-ea"/>
                <a:cs typeface="Arial" pitchFamily="34" charset="0"/>
              </a:rPr>
              <a:t>hire_date</a:t>
            </a:r>
            <a:r>
              <a:rPr lang="es-MX" b="1" kern="1200" dirty="0">
                <a:solidFill>
                  <a:schemeClr val="tx1"/>
                </a:solidFill>
                <a:latin typeface="Calibri"/>
                <a:ea typeface="+mn-ea"/>
                <a:cs typeface="Arial" pitchFamily="34" charset="0"/>
              </a:rPr>
              <a:t> "FECHA CONTRATO",  </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 salario,</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FN_OBT_ANNOS_TRAB(</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 "AÑOS CONTRATADO",                       </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FN_OBT_MONTO_BONO_ANNO(</a:t>
            </a:r>
            <a:r>
              <a:rPr lang="es-MX" b="1" kern="1200" dirty="0" err="1">
                <a:solidFill>
                  <a:srgbClr val="C00000"/>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rgbClr val="0000DE"/>
                </a:solidFill>
                <a:latin typeface="Calibri"/>
                <a:ea typeface="+mn-ea"/>
                <a:cs typeface="Arial" pitchFamily="34" charset="0"/>
              </a:rPr>
              <a:t>p_annos_trab</a:t>
            </a:r>
            <a:r>
              <a:rPr lang="es-MX" b="1" kern="1200" dirty="0">
                <a:solidFill>
                  <a:srgbClr val="0000DE"/>
                </a:solidFill>
                <a:latin typeface="Calibri"/>
                <a:ea typeface="+mn-ea"/>
                <a:cs typeface="Arial" pitchFamily="34" charset="0"/>
              </a:rPr>
              <a:t>=&gt;FN_OBT_ANNOS_TRAB(</a:t>
            </a:r>
            <a:r>
              <a:rPr lang="es-MX" b="1" kern="1200" dirty="0" err="1">
                <a:solidFill>
                  <a:srgbClr val="0000DE"/>
                </a:solidFill>
                <a:latin typeface="Calibri"/>
                <a:ea typeface="+mn-ea"/>
                <a:cs typeface="Arial" pitchFamily="34" charset="0"/>
              </a:rPr>
              <a:t>employee_id</a:t>
            </a:r>
            <a:r>
              <a:rPr lang="es-MX" b="1" kern="1200" dirty="0">
                <a:solidFill>
                  <a:srgbClr val="0000DE"/>
                </a:solidFill>
                <a:latin typeface="Calibri"/>
                <a:ea typeface="+mn-ea"/>
                <a:cs typeface="Arial" pitchFamily="34" charset="0"/>
              </a:rPr>
              <a:t>)</a:t>
            </a:r>
            <a:r>
              <a:rPr lang="es-MX"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rgbClr val="006600"/>
                </a:solidFill>
                <a:latin typeface="Calibri"/>
                <a:ea typeface="+mn-ea"/>
                <a:cs typeface="Arial" pitchFamily="34" charset="0"/>
              </a:rPr>
              <a:t>p_salario</a:t>
            </a:r>
            <a:r>
              <a:rPr lang="es-MX" b="1" kern="1200" dirty="0">
                <a:solidFill>
                  <a:srgbClr val="006600"/>
                </a:solidFill>
                <a:latin typeface="Calibri"/>
                <a:ea typeface="+mn-ea"/>
                <a:cs typeface="Arial" pitchFamily="34" charset="0"/>
              </a:rPr>
              <a:t>=&gt;</a:t>
            </a:r>
            <a:r>
              <a:rPr lang="es-MX" b="1" kern="1200" dirty="0" err="1">
                <a:solidFill>
                  <a:srgbClr val="006600"/>
                </a:solidFill>
                <a:latin typeface="Calibri"/>
                <a:ea typeface="+mn-ea"/>
                <a:cs typeface="Arial" pitchFamily="34" charset="0"/>
              </a:rPr>
              <a:t>salary</a:t>
            </a:r>
            <a:r>
              <a:rPr lang="es-MX" b="1" kern="1200" dirty="0">
                <a:solidFill>
                  <a:schemeClr val="tx1"/>
                </a:solidFill>
                <a:latin typeface="Calibri"/>
                <a:ea typeface="+mn-ea"/>
                <a:cs typeface="Arial" pitchFamily="34" charset="0"/>
              </a:rPr>
              <a:t>) "BONO AÑOS"</a:t>
            </a:r>
          </a:p>
          <a:p>
            <a:pPr lvl="0" fontAlgn="base">
              <a:spcBef>
                <a:spcPct val="0"/>
              </a:spcBef>
              <a:spcAft>
                <a:spcPct val="0"/>
              </a:spcAft>
              <a:buClrTx/>
              <a:defRPr/>
            </a:pPr>
            <a:r>
              <a:rPr lang="es-MX" b="1" kern="1200" dirty="0">
                <a:solidFill>
                  <a:schemeClr val="tx1"/>
                </a:solidFill>
                <a:latin typeface="Calibri"/>
                <a:ea typeface="+mn-ea"/>
                <a:cs typeface="Arial" pitchFamily="34" charset="0"/>
              </a:rPr>
              <a:t>FROM </a:t>
            </a:r>
            <a:r>
              <a:rPr lang="es-MX" b="1" kern="1200" dirty="0" err="1">
                <a:solidFill>
                  <a:schemeClr val="tx1"/>
                </a:solidFill>
                <a:latin typeface="Calibri"/>
                <a:ea typeface="+mn-ea"/>
                <a:cs typeface="Arial" pitchFamily="34" charset="0"/>
              </a:rPr>
              <a:t>employees</a:t>
            </a:r>
            <a:endParaRPr lang="es-MX" b="1" kern="1200" dirty="0">
              <a:solidFill>
                <a:schemeClr val="tx1"/>
              </a:solidFill>
              <a:latin typeface="Calibri"/>
              <a:ea typeface="+mn-ea"/>
              <a:cs typeface="Arial"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WHERE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=100;</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9" name="Imagen 18">
            <a:extLst>
              <a:ext uri="{FF2B5EF4-FFF2-40B4-BE49-F238E27FC236}">
                <a16:creationId xmlns:a16="http://schemas.microsoft.com/office/drawing/2014/main" id="{ABD84F89-A4CD-4809-AF4E-F45EA88A63FC}"/>
              </a:ext>
            </a:extLst>
          </p:cNvPr>
          <p:cNvPicPr>
            <a:picLocks noChangeAspect="1"/>
          </p:cNvPicPr>
          <p:nvPr/>
        </p:nvPicPr>
        <p:blipFill>
          <a:blip r:embed="rId3"/>
          <a:stretch>
            <a:fillRect/>
          </a:stretch>
        </p:blipFill>
        <p:spPr>
          <a:xfrm>
            <a:off x="2329739" y="6284805"/>
            <a:ext cx="4230088" cy="395168"/>
          </a:xfrm>
          <a:prstGeom prst="rect">
            <a:avLst/>
          </a:prstGeom>
        </p:spPr>
      </p:pic>
      <p:sp>
        <p:nvSpPr>
          <p:cNvPr id="20" name="Rectangle 3">
            <a:extLst>
              <a:ext uri="{FF2B5EF4-FFF2-40B4-BE49-F238E27FC236}">
                <a16:creationId xmlns:a16="http://schemas.microsoft.com/office/drawing/2014/main" id="{C9C5985D-698D-40D0-B320-08BC7EC188A0}"/>
              </a:ext>
            </a:extLst>
          </p:cNvPr>
          <p:cNvSpPr txBox="1">
            <a:spLocks noChangeArrowheads="1"/>
          </p:cNvSpPr>
          <p:nvPr/>
        </p:nvSpPr>
        <p:spPr bwMode="auto">
          <a:xfrm>
            <a:off x="611188" y="326532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pic>
        <p:nvPicPr>
          <p:cNvPr id="8" name="Imagen 7">
            <a:extLst>
              <a:ext uri="{FF2B5EF4-FFF2-40B4-BE49-F238E27FC236}">
                <a16:creationId xmlns:a16="http://schemas.microsoft.com/office/drawing/2014/main" id="{EE71B196-E185-4402-B137-A63D60AE7C64}"/>
              </a:ext>
            </a:extLst>
          </p:cNvPr>
          <p:cNvPicPr>
            <a:picLocks noChangeAspect="1"/>
          </p:cNvPicPr>
          <p:nvPr/>
        </p:nvPicPr>
        <p:blipFill>
          <a:blip r:embed="rId4"/>
          <a:stretch>
            <a:fillRect/>
          </a:stretch>
        </p:blipFill>
        <p:spPr>
          <a:xfrm>
            <a:off x="87091" y="3565710"/>
            <a:ext cx="8897251" cy="697264"/>
          </a:xfrm>
          <a:prstGeom prst="rect">
            <a:avLst/>
          </a:prstGeom>
        </p:spPr>
      </p:pic>
      <p:pic>
        <p:nvPicPr>
          <p:cNvPr id="9" name="Imagen 8">
            <a:extLst>
              <a:ext uri="{FF2B5EF4-FFF2-40B4-BE49-F238E27FC236}">
                <a16:creationId xmlns:a16="http://schemas.microsoft.com/office/drawing/2014/main" id="{89D6B300-576E-4802-93DF-ADA468D9CA11}"/>
              </a:ext>
            </a:extLst>
          </p:cNvPr>
          <p:cNvPicPr>
            <a:picLocks noChangeAspect="1"/>
          </p:cNvPicPr>
          <p:nvPr/>
        </p:nvPicPr>
        <p:blipFill>
          <a:blip r:embed="rId5"/>
          <a:stretch>
            <a:fillRect/>
          </a:stretch>
        </p:blipFill>
        <p:spPr>
          <a:xfrm>
            <a:off x="3276555" y="1113311"/>
            <a:ext cx="2517866" cy="2377646"/>
          </a:xfrm>
          <a:prstGeom prst="rect">
            <a:avLst/>
          </a:prstGeom>
        </p:spPr>
      </p:pic>
    </p:spTree>
    <p:extLst>
      <p:ext uri="{BB962C8B-B14F-4D97-AF65-F5344CB8AC3E}">
        <p14:creationId xmlns:p14="http://schemas.microsoft.com/office/powerpoint/2010/main" val="1737420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MX" sz="2800" b="1" dirty="0">
                <a:solidFill>
                  <a:prstClr val="white"/>
                </a:solidFill>
                <a:latin typeface="Calibri"/>
              </a:rPr>
              <a:t>Funciones Locales</a:t>
            </a:r>
            <a:endParaRPr lang="es-CL" sz="2800" b="1" dirty="0">
              <a:solidFill>
                <a:prstClr val="white"/>
              </a:solidFill>
              <a:latin typeface="Calibri"/>
            </a:endParaRPr>
          </a:p>
        </p:txBody>
      </p:sp>
      <p:sp>
        <p:nvSpPr>
          <p:cNvPr id="18" name="Text Box 5">
            <a:extLst>
              <a:ext uri="{FF2B5EF4-FFF2-40B4-BE49-F238E27FC236}">
                <a16:creationId xmlns:a16="http://schemas.microsoft.com/office/drawing/2014/main" id="{8B449120-30A1-4D68-A00B-5A99293D7ED3}"/>
              </a:ext>
            </a:extLst>
          </p:cNvPr>
          <p:cNvSpPr txBox="1">
            <a:spLocks noChangeArrowheads="1"/>
          </p:cNvSpPr>
          <p:nvPr/>
        </p:nvSpPr>
        <p:spPr bwMode="auto">
          <a:xfrm>
            <a:off x="681497" y="3349076"/>
            <a:ext cx="7848600" cy="344709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CREATE OR REPLACE PROCEDURE SP_CALCULA_BONO_TRAB AS</a:t>
            </a:r>
          </a:p>
          <a:p>
            <a:pPr lvl="0" fontAlgn="base">
              <a:spcBef>
                <a:spcPct val="0"/>
              </a:spcBef>
              <a:spcAft>
                <a:spcPct val="0"/>
              </a:spcAft>
              <a:buClrTx/>
              <a:defRPr/>
            </a:pPr>
            <a:r>
              <a:rPr lang="es-MX" b="1" kern="1200" dirty="0">
                <a:solidFill>
                  <a:schemeClr val="tx1"/>
                </a:solidFill>
                <a:latin typeface="Calibri"/>
                <a:ea typeface="+mn-ea"/>
                <a:cs typeface="Arial" pitchFamily="34" charset="0"/>
              </a:rPr>
              <a:t>CURSOR </a:t>
            </a:r>
            <a:r>
              <a:rPr lang="es-MX" b="1" kern="1200" dirty="0" err="1">
                <a:solidFill>
                  <a:schemeClr val="tx1"/>
                </a:solidFill>
                <a:latin typeface="Calibri"/>
                <a:ea typeface="+mn-ea"/>
                <a:cs typeface="Arial" pitchFamily="34" charset="0"/>
              </a:rPr>
              <a:t>cur_jefes</a:t>
            </a:r>
            <a:r>
              <a:rPr lang="es-MX" b="1" kern="1200" dirty="0">
                <a:solidFill>
                  <a:schemeClr val="tx1"/>
                </a:solidFill>
                <a:latin typeface="Calibri"/>
                <a:ea typeface="+mn-ea"/>
                <a:cs typeface="Arial" pitchFamily="34" charset="0"/>
              </a:rPr>
              <a:t> IS</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SELECT DISTINCT </a:t>
            </a:r>
            <a:r>
              <a:rPr lang="es-MX" b="1" kern="1200" dirty="0" err="1">
                <a:solidFill>
                  <a:schemeClr val="tx1"/>
                </a:solidFill>
                <a:latin typeface="Calibri"/>
                <a:ea typeface="+mn-ea"/>
                <a:cs typeface="Arial" pitchFamily="34" charset="0"/>
              </a:rPr>
              <a:t>manager_id</a:t>
            </a:r>
            <a:endParaRPr lang="es-MX" b="1" kern="1200" dirty="0">
              <a:solidFill>
                <a:schemeClr val="tx1"/>
              </a:solidFill>
              <a:latin typeface="Calibri"/>
              <a:ea typeface="+mn-ea"/>
              <a:cs typeface="Arial"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         FROM </a:t>
            </a:r>
            <a:r>
              <a:rPr lang="es-MX" b="1" kern="1200" dirty="0" err="1">
                <a:solidFill>
                  <a:schemeClr val="tx1"/>
                </a:solidFill>
                <a:latin typeface="Calibri"/>
                <a:ea typeface="+mn-ea"/>
                <a:cs typeface="Arial" pitchFamily="34" charset="0"/>
              </a:rPr>
              <a:t>employees</a:t>
            </a:r>
            <a:r>
              <a:rPr lang="es-MX" b="1" kern="1200" dirty="0">
                <a:solidFill>
                  <a:schemeClr val="tx1"/>
                </a:solidFill>
                <a:latin typeface="Calibri"/>
                <a:ea typeface="+mn-ea"/>
                <a:cs typeface="Arial" pitchFamily="34" charset="0"/>
              </a:rPr>
              <a:t> e</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ORDER BY </a:t>
            </a:r>
            <a:r>
              <a:rPr lang="es-MX" b="1" kern="1200" dirty="0" err="1">
                <a:solidFill>
                  <a:schemeClr val="tx1"/>
                </a:solidFill>
                <a:latin typeface="Calibri"/>
                <a:ea typeface="+mn-ea"/>
                <a:cs typeface="Arial" pitchFamily="34" charset="0"/>
              </a:rPr>
              <a:t>e.manager_id</a:t>
            </a:r>
            <a:r>
              <a:rPr lang="es-MX"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b="1" kern="1200" dirty="0">
                <a:solidFill>
                  <a:srgbClr val="0000DE"/>
                </a:solidFill>
                <a:latin typeface="Calibri"/>
                <a:ea typeface="+mn-ea"/>
                <a:cs typeface="Arial" pitchFamily="34" charset="0"/>
              </a:rPr>
              <a:t>FUNCTION FN_JEFE(</a:t>
            </a:r>
            <a:r>
              <a:rPr lang="es-MX" b="1" kern="1200" dirty="0" err="1">
                <a:solidFill>
                  <a:srgbClr val="0000DE"/>
                </a:solidFill>
                <a:latin typeface="Calibri"/>
                <a:ea typeface="+mn-ea"/>
                <a:cs typeface="Arial" pitchFamily="34" charset="0"/>
              </a:rPr>
              <a:t>p_id_jefe</a:t>
            </a:r>
            <a:r>
              <a:rPr lang="es-MX" b="1" kern="1200" dirty="0">
                <a:solidFill>
                  <a:srgbClr val="0000DE"/>
                </a:solidFill>
                <a:latin typeface="Calibri"/>
                <a:ea typeface="+mn-ea"/>
                <a:cs typeface="Arial" pitchFamily="34" charset="0"/>
              </a:rPr>
              <a:t> NUMBER) RETURN NUMBER IS</a:t>
            </a:r>
          </a:p>
          <a:p>
            <a:pPr lvl="0" fontAlgn="base">
              <a:spcBef>
                <a:spcPct val="0"/>
              </a:spcBef>
              <a:spcAft>
                <a:spcPct val="0"/>
              </a:spcAft>
              <a:buClrTx/>
              <a:defRPr/>
            </a:pPr>
            <a:r>
              <a:rPr lang="es-MX" b="1" kern="1200" dirty="0" err="1">
                <a:solidFill>
                  <a:srgbClr val="0000DE"/>
                </a:solidFill>
                <a:latin typeface="Calibri"/>
                <a:ea typeface="+mn-ea"/>
                <a:cs typeface="Arial" pitchFamily="34" charset="0"/>
              </a:rPr>
              <a:t>v_total_emp</a:t>
            </a:r>
            <a:r>
              <a:rPr lang="es-MX" b="1" kern="1200" dirty="0">
                <a:solidFill>
                  <a:srgbClr val="0000DE"/>
                </a:solidFill>
                <a:latin typeface="Calibri"/>
                <a:ea typeface="+mn-ea"/>
                <a:cs typeface="Arial" pitchFamily="34" charset="0"/>
              </a:rPr>
              <a:t> NUMBER(2);</a:t>
            </a:r>
          </a:p>
          <a:p>
            <a:pPr lvl="0" fontAlgn="base">
              <a:spcBef>
                <a:spcPct val="0"/>
              </a:spcBef>
              <a:spcAft>
                <a:spcPct val="0"/>
              </a:spcAft>
              <a:buClrTx/>
              <a:defRPr/>
            </a:pPr>
            <a:r>
              <a:rPr lang="es-MX" b="1" kern="1200" dirty="0">
                <a:solidFill>
                  <a:srgbClr val="0000DE"/>
                </a:solidFill>
                <a:latin typeface="Calibri"/>
                <a:ea typeface="+mn-ea"/>
                <a:cs typeface="Arial" pitchFamily="34" charset="0"/>
              </a:rPr>
              <a:t>BEGIN</a:t>
            </a:r>
          </a:p>
          <a:p>
            <a:pPr lvl="0" fontAlgn="base">
              <a:spcBef>
                <a:spcPct val="0"/>
              </a:spcBef>
              <a:spcAft>
                <a:spcPct val="0"/>
              </a:spcAft>
              <a:buClrTx/>
              <a:defRPr/>
            </a:pPr>
            <a:r>
              <a:rPr lang="es-MX" b="1" kern="1200" dirty="0">
                <a:solidFill>
                  <a:srgbClr val="0000DE"/>
                </a:solidFill>
                <a:latin typeface="Calibri"/>
                <a:ea typeface="+mn-ea"/>
                <a:cs typeface="Arial" pitchFamily="34" charset="0"/>
              </a:rPr>
              <a:t>  SELECT COUNT(*)</a:t>
            </a:r>
          </a:p>
          <a:p>
            <a:pPr lvl="0" fontAlgn="base">
              <a:spcBef>
                <a:spcPct val="0"/>
              </a:spcBef>
              <a:spcAft>
                <a:spcPct val="0"/>
              </a:spcAft>
              <a:buClrTx/>
              <a:defRPr/>
            </a:pPr>
            <a:r>
              <a:rPr lang="es-MX" b="1" kern="1200" dirty="0">
                <a:solidFill>
                  <a:srgbClr val="0000DE"/>
                </a:solidFill>
                <a:latin typeface="Calibri"/>
                <a:ea typeface="+mn-ea"/>
                <a:cs typeface="Arial" pitchFamily="34" charset="0"/>
              </a:rPr>
              <a:t>    INTO </a:t>
            </a:r>
            <a:r>
              <a:rPr lang="es-MX" b="1" kern="1200" dirty="0" err="1">
                <a:solidFill>
                  <a:srgbClr val="0000DE"/>
                </a:solidFill>
                <a:latin typeface="Calibri"/>
                <a:ea typeface="+mn-ea"/>
                <a:cs typeface="Arial" pitchFamily="34" charset="0"/>
              </a:rPr>
              <a:t>v_total_emp</a:t>
            </a:r>
            <a:endParaRPr lang="es-MX" b="1" kern="1200" dirty="0">
              <a:solidFill>
                <a:srgbClr val="0000DE"/>
              </a:solidFill>
              <a:latin typeface="Calibri"/>
              <a:ea typeface="+mn-ea"/>
              <a:cs typeface="Arial" pitchFamily="34" charset="0"/>
            </a:endParaRPr>
          </a:p>
          <a:p>
            <a:pPr lvl="0" fontAlgn="base">
              <a:spcBef>
                <a:spcPct val="0"/>
              </a:spcBef>
              <a:spcAft>
                <a:spcPct val="0"/>
              </a:spcAft>
              <a:buClrTx/>
              <a:defRPr/>
            </a:pPr>
            <a:r>
              <a:rPr lang="es-MX" b="1" kern="1200" dirty="0">
                <a:solidFill>
                  <a:srgbClr val="0000DE"/>
                </a:solidFill>
                <a:latin typeface="Calibri"/>
                <a:ea typeface="+mn-ea"/>
                <a:cs typeface="Arial" pitchFamily="34" charset="0"/>
              </a:rPr>
              <a:t>    FROM </a:t>
            </a:r>
            <a:r>
              <a:rPr lang="es-MX" b="1" kern="1200" dirty="0" err="1">
                <a:solidFill>
                  <a:srgbClr val="0000DE"/>
                </a:solidFill>
                <a:latin typeface="Calibri"/>
                <a:ea typeface="+mn-ea"/>
                <a:cs typeface="Arial" pitchFamily="34" charset="0"/>
              </a:rPr>
              <a:t>employees</a:t>
            </a:r>
            <a:endParaRPr lang="es-MX" b="1" kern="1200" dirty="0">
              <a:solidFill>
                <a:srgbClr val="0000DE"/>
              </a:solidFill>
              <a:latin typeface="Calibri"/>
              <a:ea typeface="+mn-ea"/>
              <a:cs typeface="Arial" pitchFamily="34" charset="0"/>
            </a:endParaRPr>
          </a:p>
          <a:p>
            <a:pPr lvl="0" fontAlgn="base">
              <a:spcBef>
                <a:spcPct val="0"/>
              </a:spcBef>
              <a:spcAft>
                <a:spcPct val="0"/>
              </a:spcAft>
              <a:buClrTx/>
              <a:defRPr/>
            </a:pPr>
            <a:r>
              <a:rPr lang="es-MX" b="1" kern="1200" dirty="0">
                <a:solidFill>
                  <a:srgbClr val="0000DE"/>
                </a:solidFill>
                <a:latin typeface="Calibri"/>
                <a:ea typeface="+mn-ea"/>
                <a:cs typeface="Arial" pitchFamily="34" charset="0"/>
              </a:rPr>
              <a:t>    WHERE </a:t>
            </a:r>
            <a:r>
              <a:rPr lang="es-MX" b="1" kern="1200" dirty="0" err="1">
                <a:solidFill>
                  <a:srgbClr val="0000DE"/>
                </a:solidFill>
                <a:latin typeface="Calibri"/>
                <a:ea typeface="+mn-ea"/>
                <a:cs typeface="Arial" pitchFamily="34" charset="0"/>
              </a:rPr>
              <a:t>manager_id</a:t>
            </a:r>
            <a:r>
              <a:rPr lang="es-MX" b="1" kern="1200" dirty="0">
                <a:solidFill>
                  <a:srgbClr val="0000DE"/>
                </a:solidFill>
                <a:latin typeface="Calibri"/>
                <a:ea typeface="+mn-ea"/>
                <a:cs typeface="Arial" pitchFamily="34" charset="0"/>
              </a:rPr>
              <a:t>=</a:t>
            </a:r>
            <a:r>
              <a:rPr lang="es-MX" b="1" kern="1200" dirty="0" err="1">
                <a:solidFill>
                  <a:srgbClr val="0000DE"/>
                </a:solidFill>
                <a:latin typeface="Calibri"/>
                <a:ea typeface="+mn-ea"/>
                <a:cs typeface="Arial" pitchFamily="34" charset="0"/>
              </a:rPr>
              <a:t>p_id_jefe</a:t>
            </a:r>
            <a:r>
              <a:rPr lang="es-MX" b="1" kern="1200" dirty="0">
                <a:solidFill>
                  <a:srgbClr val="0000DE"/>
                </a:solidFill>
                <a:latin typeface="Calibri"/>
                <a:ea typeface="+mn-ea"/>
                <a:cs typeface="Arial" pitchFamily="34" charset="0"/>
              </a:rPr>
              <a:t>;</a:t>
            </a:r>
          </a:p>
          <a:p>
            <a:pPr lvl="0" fontAlgn="base">
              <a:spcBef>
                <a:spcPct val="0"/>
              </a:spcBef>
              <a:spcAft>
                <a:spcPct val="0"/>
              </a:spcAft>
              <a:buClrTx/>
              <a:defRPr/>
            </a:pPr>
            <a:r>
              <a:rPr lang="es-MX" b="1" kern="1200" dirty="0">
                <a:solidFill>
                  <a:srgbClr val="0000DE"/>
                </a:solidFill>
                <a:latin typeface="Calibri"/>
                <a:ea typeface="+mn-ea"/>
                <a:cs typeface="Arial" pitchFamily="34" charset="0"/>
              </a:rPr>
              <a:t>   RETURN </a:t>
            </a:r>
            <a:r>
              <a:rPr lang="es-MX" b="1" kern="1200" dirty="0" err="1">
                <a:solidFill>
                  <a:srgbClr val="0000DE"/>
                </a:solidFill>
                <a:latin typeface="Calibri"/>
                <a:ea typeface="+mn-ea"/>
                <a:cs typeface="Arial" pitchFamily="34" charset="0"/>
              </a:rPr>
              <a:t>v_total_emp</a:t>
            </a:r>
            <a:r>
              <a:rPr lang="es-MX" b="1" kern="1200" dirty="0">
                <a:solidFill>
                  <a:srgbClr val="0000DE"/>
                </a:solidFill>
                <a:latin typeface="Calibri"/>
                <a:ea typeface="+mn-ea"/>
                <a:cs typeface="Arial" pitchFamily="34" charset="0"/>
              </a:rPr>
              <a:t>;</a:t>
            </a:r>
          </a:p>
          <a:p>
            <a:pPr lvl="0" fontAlgn="base">
              <a:spcBef>
                <a:spcPct val="0"/>
              </a:spcBef>
              <a:spcAft>
                <a:spcPct val="0"/>
              </a:spcAft>
              <a:buClrTx/>
              <a:defRPr/>
            </a:pPr>
            <a:r>
              <a:rPr lang="es-MX" b="1" kern="1200" dirty="0">
                <a:solidFill>
                  <a:srgbClr val="0000DE"/>
                </a:solidFill>
                <a:latin typeface="Calibri"/>
                <a:ea typeface="+mn-ea"/>
                <a:cs typeface="Arial" pitchFamily="34" charset="0"/>
              </a:rPr>
              <a:t>END;</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endParaRPr lang="es-MX" b="1" kern="1200" dirty="0">
              <a:solidFill>
                <a:schemeClr val="tx1"/>
              </a:solidFill>
              <a:latin typeface="Calibri"/>
              <a:ea typeface="+mn-ea"/>
              <a:cs typeface="Arial" pitchFamily="34" charset="0"/>
            </a:endParaRPr>
          </a:p>
        </p:txBody>
      </p:sp>
      <p:sp>
        <p:nvSpPr>
          <p:cNvPr id="20" name="Rectangle 3">
            <a:extLst>
              <a:ext uri="{FF2B5EF4-FFF2-40B4-BE49-F238E27FC236}">
                <a16:creationId xmlns:a16="http://schemas.microsoft.com/office/drawing/2014/main" id="{C9C5985D-698D-40D0-B320-08BC7EC188A0}"/>
              </a:ext>
            </a:extLst>
          </p:cNvPr>
          <p:cNvSpPr txBox="1">
            <a:spLocks noChangeArrowheads="1"/>
          </p:cNvSpPr>
          <p:nvPr/>
        </p:nvSpPr>
        <p:spPr bwMode="auto">
          <a:xfrm>
            <a:off x="611188" y="304761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pic>
        <p:nvPicPr>
          <p:cNvPr id="5" name="Imagen 4">
            <a:extLst>
              <a:ext uri="{FF2B5EF4-FFF2-40B4-BE49-F238E27FC236}">
                <a16:creationId xmlns:a16="http://schemas.microsoft.com/office/drawing/2014/main" id="{C7AB49E8-0A84-4B55-86C5-82CA9F2F93F6}"/>
              </a:ext>
            </a:extLst>
          </p:cNvPr>
          <p:cNvPicPr>
            <a:picLocks noChangeAspect="1"/>
          </p:cNvPicPr>
          <p:nvPr/>
        </p:nvPicPr>
        <p:blipFill>
          <a:blip r:embed="rId3"/>
          <a:stretch>
            <a:fillRect/>
          </a:stretch>
        </p:blipFill>
        <p:spPr>
          <a:xfrm>
            <a:off x="3275676" y="1055255"/>
            <a:ext cx="2167181" cy="2049771"/>
          </a:xfrm>
          <a:prstGeom prst="rect">
            <a:avLst/>
          </a:prstGeom>
        </p:spPr>
      </p:pic>
    </p:spTree>
    <p:extLst>
      <p:ext uri="{BB962C8B-B14F-4D97-AF65-F5344CB8AC3E}">
        <p14:creationId xmlns:p14="http://schemas.microsoft.com/office/powerpoint/2010/main" val="3154129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MX" sz="2800" b="1" dirty="0">
                <a:solidFill>
                  <a:prstClr val="white"/>
                </a:solidFill>
                <a:latin typeface="Calibri"/>
              </a:rPr>
              <a:t>Funciones Locales</a:t>
            </a:r>
            <a:endParaRPr lang="es-CL" sz="2800" b="1" dirty="0">
              <a:solidFill>
                <a:prstClr val="white"/>
              </a:solidFill>
              <a:latin typeface="Calibri"/>
            </a:endParaRPr>
          </a:p>
        </p:txBody>
      </p:sp>
      <p:sp>
        <p:nvSpPr>
          <p:cNvPr id="18" name="Text Box 5">
            <a:extLst>
              <a:ext uri="{FF2B5EF4-FFF2-40B4-BE49-F238E27FC236}">
                <a16:creationId xmlns:a16="http://schemas.microsoft.com/office/drawing/2014/main" id="{8B449120-30A1-4D68-A00B-5A99293D7ED3}"/>
              </a:ext>
            </a:extLst>
          </p:cNvPr>
          <p:cNvSpPr txBox="1">
            <a:spLocks noChangeArrowheads="1"/>
          </p:cNvSpPr>
          <p:nvPr/>
        </p:nvSpPr>
        <p:spPr bwMode="auto">
          <a:xfrm>
            <a:off x="550868" y="1578334"/>
            <a:ext cx="8012560" cy="409342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BEGIN</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FOR </a:t>
            </a:r>
            <a:r>
              <a:rPr lang="es-MX" b="1" kern="1200" dirty="0" err="1">
                <a:solidFill>
                  <a:schemeClr val="tx1"/>
                </a:solidFill>
                <a:latin typeface="Calibri"/>
                <a:ea typeface="+mn-ea"/>
                <a:cs typeface="Arial" pitchFamily="34" charset="0"/>
              </a:rPr>
              <a:t>reg_jefes</a:t>
            </a:r>
            <a:r>
              <a:rPr lang="es-MX" b="1" kern="1200" dirty="0">
                <a:solidFill>
                  <a:schemeClr val="tx1"/>
                </a:solidFill>
                <a:latin typeface="Calibri"/>
                <a:ea typeface="+mn-ea"/>
                <a:cs typeface="Arial" pitchFamily="34" charset="0"/>
              </a:rPr>
              <a:t> IN </a:t>
            </a:r>
            <a:r>
              <a:rPr lang="es-MX" b="1" kern="1200" dirty="0" err="1">
                <a:solidFill>
                  <a:schemeClr val="tx1"/>
                </a:solidFill>
                <a:latin typeface="Calibri"/>
                <a:ea typeface="+mn-ea"/>
                <a:cs typeface="Arial" pitchFamily="34" charset="0"/>
              </a:rPr>
              <a:t>cur_jefes</a:t>
            </a:r>
            <a:r>
              <a:rPr lang="es-MX" b="1" kern="1200" dirty="0">
                <a:solidFill>
                  <a:schemeClr val="tx1"/>
                </a:solidFill>
                <a:latin typeface="Calibri"/>
                <a:ea typeface="+mn-ea"/>
                <a:cs typeface="Arial" pitchFamily="34" charset="0"/>
              </a:rPr>
              <a:t> LOOP </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IF </a:t>
            </a:r>
            <a:r>
              <a:rPr lang="es-MX" b="1" kern="1200" dirty="0">
                <a:solidFill>
                  <a:srgbClr val="0000DE"/>
                </a:solidFill>
                <a:latin typeface="Calibri"/>
                <a:ea typeface="+mn-ea"/>
                <a:cs typeface="Arial" pitchFamily="34" charset="0"/>
              </a:rPr>
              <a:t>FN_JEFE(</a:t>
            </a:r>
            <a:r>
              <a:rPr lang="es-MX" b="1" kern="1200" dirty="0" err="1">
                <a:solidFill>
                  <a:srgbClr val="0000DE"/>
                </a:solidFill>
                <a:latin typeface="Calibri"/>
                <a:ea typeface="+mn-ea"/>
                <a:cs typeface="Arial" pitchFamily="34" charset="0"/>
              </a:rPr>
              <a:t>reg_jefes.manager_id</a:t>
            </a:r>
            <a:r>
              <a:rPr lang="es-MX" b="1" kern="1200" dirty="0">
                <a:solidFill>
                  <a:srgbClr val="0000DE"/>
                </a:solidFill>
                <a:latin typeface="Calibri"/>
                <a:ea typeface="+mn-ea"/>
                <a:cs typeface="Arial" pitchFamily="34" charset="0"/>
              </a:rPr>
              <a:t>) </a:t>
            </a:r>
            <a:r>
              <a:rPr lang="es-MX" b="1" kern="1200" dirty="0">
                <a:solidFill>
                  <a:schemeClr val="tx1"/>
                </a:solidFill>
                <a:latin typeface="Calibri"/>
                <a:ea typeface="+mn-ea"/>
                <a:cs typeface="Arial" pitchFamily="34" charset="0"/>
              </a:rPr>
              <a:t>&lt;= 10 THEN</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UPDATE empleados </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SET </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*1.10</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WHERE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reg_jefes.manager_id</a:t>
            </a:r>
            <a:r>
              <a:rPr lang="es-MX"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ELSIF </a:t>
            </a:r>
            <a:r>
              <a:rPr lang="es-MX" b="1" kern="1200" dirty="0">
                <a:solidFill>
                  <a:srgbClr val="0000DE"/>
                </a:solidFill>
                <a:latin typeface="Calibri"/>
                <a:ea typeface="+mn-ea"/>
                <a:cs typeface="Arial" pitchFamily="34" charset="0"/>
              </a:rPr>
              <a:t>FN_JEFE(</a:t>
            </a:r>
            <a:r>
              <a:rPr lang="es-MX" b="1" kern="1200" dirty="0" err="1">
                <a:solidFill>
                  <a:srgbClr val="0000DE"/>
                </a:solidFill>
                <a:latin typeface="Calibri"/>
                <a:ea typeface="+mn-ea"/>
                <a:cs typeface="Arial" pitchFamily="34" charset="0"/>
              </a:rPr>
              <a:t>reg_jefes.manager_id</a:t>
            </a:r>
            <a:r>
              <a:rPr lang="es-MX" b="1" kern="1200" dirty="0">
                <a:solidFill>
                  <a:srgbClr val="0000DE"/>
                </a:solidFill>
                <a:latin typeface="Calibri"/>
                <a:ea typeface="+mn-ea"/>
                <a:cs typeface="Arial" pitchFamily="34" charset="0"/>
              </a:rPr>
              <a:t>) </a:t>
            </a:r>
            <a:r>
              <a:rPr lang="es-MX" b="1" kern="1200" dirty="0">
                <a:solidFill>
                  <a:schemeClr val="tx1"/>
                </a:solidFill>
                <a:latin typeface="Calibri"/>
                <a:ea typeface="+mn-ea"/>
                <a:cs typeface="Arial" pitchFamily="34" charset="0"/>
              </a:rPr>
              <a:t>&lt;= 13 THEN</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UPDATE empleados </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SET </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*1.20</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WHERE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reg_jefes.manager_id</a:t>
            </a:r>
            <a:r>
              <a:rPr lang="es-MX"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ELSE </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UPDATE empleados </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SET </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salary</a:t>
            </a:r>
            <a:r>
              <a:rPr lang="es-MX" b="1" kern="1200" dirty="0">
                <a:solidFill>
                  <a:schemeClr val="tx1"/>
                </a:solidFill>
                <a:latin typeface="Calibri"/>
                <a:ea typeface="+mn-ea"/>
                <a:cs typeface="Arial" pitchFamily="34" charset="0"/>
              </a:rPr>
              <a:t>*1.30</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WHERE </a:t>
            </a:r>
            <a:r>
              <a:rPr lang="es-MX" b="1" kern="1200" dirty="0" err="1">
                <a:solidFill>
                  <a:schemeClr val="tx1"/>
                </a:solidFill>
                <a:latin typeface="Calibri"/>
                <a:ea typeface="+mn-ea"/>
                <a:cs typeface="Arial" pitchFamily="34" charset="0"/>
              </a:rPr>
              <a:t>employee_id</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reg_jefes.manager_id</a:t>
            </a:r>
            <a:r>
              <a:rPr lang="es-MX" b="1" kern="1200" dirty="0">
                <a:solidFill>
                  <a:schemeClr val="tx1"/>
                </a:solidFill>
                <a:latin typeface="Calibri"/>
                <a:ea typeface="+mn-ea"/>
                <a:cs typeface="Arial" pitchFamily="34" charset="0"/>
              </a:rPr>
              <a:t>;</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END IF;</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COMMIT;</a:t>
            </a:r>
          </a:p>
          <a:p>
            <a:pPr lvl="0" fontAlgn="base">
              <a:spcBef>
                <a:spcPct val="0"/>
              </a:spcBef>
              <a:spcAft>
                <a:spcPct val="0"/>
              </a:spcAft>
              <a:buClrTx/>
              <a:defRPr/>
            </a:pPr>
            <a:r>
              <a:rPr lang="es-MX" b="1" kern="1200" dirty="0">
                <a:solidFill>
                  <a:schemeClr val="tx1"/>
                </a:solidFill>
                <a:latin typeface="Calibri"/>
                <a:ea typeface="+mn-ea"/>
                <a:cs typeface="Arial" pitchFamily="34" charset="0"/>
              </a:rPr>
              <a:t>    END LOOP;</a:t>
            </a:r>
          </a:p>
          <a:p>
            <a:pPr lvl="0" fontAlgn="base">
              <a:spcBef>
                <a:spcPct val="0"/>
              </a:spcBef>
              <a:spcAft>
                <a:spcPct val="0"/>
              </a:spcAft>
              <a:buClrTx/>
              <a:defRPr/>
            </a:pPr>
            <a:r>
              <a:rPr lang="es-MX" b="1" kern="1200" dirty="0">
                <a:solidFill>
                  <a:schemeClr val="tx1"/>
                </a:solidFill>
                <a:latin typeface="Calibri"/>
                <a:ea typeface="+mn-ea"/>
                <a:cs typeface="Arial" pitchFamily="34" charset="0"/>
              </a:rPr>
              <a:t>END; </a:t>
            </a: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71718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27</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MX" sz="2200" dirty="0"/>
              <a:t>Se describieron las características de una Función PL/SQL.</a:t>
            </a:r>
          </a:p>
          <a:p>
            <a:pPr marL="393700" indent="-342900" algn="just">
              <a:buFont typeface="Arial" panose="020B0604020202020204" pitchFamily="34" charset="0"/>
              <a:buChar char="•"/>
            </a:pPr>
            <a:r>
              <a:rPr lang="es-MX" sz="2200" dirty="0"/>
              <a:t>Se explicó cómo crear una Función PL/SQL.</a:t>
            </a:r>
          </a:p>
          <a:p>
            <a:pPr marL="393700" indent="-342900" algn="just">
              <a:buFont typeface="Arial" panose="020B0604020202020204" pitchFamily="34" charset="0"/>
              <a:buChar char="•"/>
            </a:pPr>
            <a:r>
              <a:rPr lang="es-MX" sz="2200" dirty="0"/>
              <a:t>Se explicaron los diferentes métodos para ejecutar una Función PL/SQL.</a:t>
            </a:r>
          </a:p>
          <a:p>
            <a:pPr marL="393700" indent="-342900" algn="just">
              <a:buFont typeface="Arial" panose="020B0604020202020204" pitchFamily="34" charset="0"/>
              <a:buChar char="•"/>
            </a:pPr>
            <a:r>
              <a:rPr lang="es-MX" sz="2200" dirty="0"/>
              <a:t>Se explicaron los métodos para asignar valores a los parámetros que requiere una Función PL/SQL.</a:t>
            </a:r>
          </a:p>
          <a:p>
            <a:pPr marL="393700" indent="-342900" algn="just">
              <a:buFont typeface="Arial" panose="020B0604020202020204" pitchFamily="34" charset="0"/>
              <a:buChar char="•"/>
            </a:pPr>
            <a:r>
              <a:rPr lang="es-MX" sz="2200" dirty="0"/>
              <a:t>Se explicaron las consideraciones que se deben tener presente al usar Funciones creadas por el usuario en Sentencias SQL.</a:t>
            </a:r>
          </a:p>
          <a:p>
            <a:pPr marL="393700" indent="-342900" algn="just">
              <a:buFont typeface="Arial" panose="020B0604020202020204" pitchFamily="34" charset="0"/>
              <a:buChar char="•"/>
            </a:pPr>
            <a:r>
              <a:rPr lang="es-MX" sz="2200" dirty="0"/>
              <a:t>Se explicó qué son y cómo crear Funciones Locales a los Subprogramas.</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MX" sz="2200" dirty="0"/>
              <a:t>Características de una Función PL/SQL.</a:t>
            </a:r>
          </a:p>
          <a:p>
            <a:pPr marL="393700" indent="-342900" algn="just">
              <a:buFont typeface="Arial" panose="020B0604020202020204" pitchFamily="34" charset="0"/>
              <a:buChar char="•"/>
            </a:pPr>
            <a:r>
              <a:rPr lang="es-MX" sz="2200" dirty="0"/>
              <a:t>Crear una Función PL/SQL.</a:t>
            </a:r>
          </a:p>
          <a:p>
            <a:pPr marL="393700" indent="-342900" algn="just">
              <a:buFont typeface="Arial" panose="020B0604020202020204" pitchFamily="34" charset="0"/>
              <a:buChar char="•"/>
            </a:pPr>
            <a:r>
              <a:rPr lang="es-MX" sz="2200" dirty="0"/>
              <a:t>Métodos para ejecutar una Función PL/SQL.</a:t>
            </a:r>
          </a:p>
          <a:p>
            <a:pPr marL="393700" indent="-342900" algn="just">
              <a:buFont typeface="Arial" panose="020B0604020202020204" pitchFamily="34" charset="0"/>
              <a:buChar char="•"/>
            </a:pPr>
            <a:r>
              <a:rPr lang="es-MX" sz="2200" dirty="0"/>
              <a:t>Métodos para asignar valores a los parámetros que requiere una Función PL/SQL.</a:t>
            </a:r>
          </a:p>
          <a:p>
            <a:pPr marL="393700" indent="-342900" algn="just">
              <a:buFont typeface="Arial" panose="020B0604020202020204" pitchFamily="34" charset="0"/>
              <a:buChar char="•"/>
            </a:pPr>
            <a:r>
              <a:rPr lang="es-MX" sz="2200" dirty="0"/>
              <a:t>Consideraciones que se deben tener presente al usar Funciones creadas por el usuario en Sentencias SQL.</a:t>
            </a:r>
          </a:p>
          <a:p>
            <a:pPr marL="393700" indent="-342900" algn="just">
              <a:buFont typeface="Arial" panose="020B0604020202020204" pitchFamily="34" charset="0"/>
              <a:buChar char="•"/>
            </a:pPr>
            <a:r>
              <a:rPr lang="es-MX" sz="2200" dirty="0"/>
              <a:t>Qué son y cómo crear Funciones Locales a los Subprogramas.</a:t>
            </a:r>
          </a:p>
          <a:p>
            <a:pPr marL="393700" indent="-342900" algn="just">
              <a:buFont typeface="Arial" panose="020B0604020202020204" pitchFamily="34" charset="0"/>
              <a:buChar char="•"/>
            </a:pPr>
            <a:endParaRPr lang="es-MX" sz="2200" dirty="0"/>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285747"/>
            <a:ext cx="5995800" cy="2200654"/>
          </a:xfrm>
          <a:prstGeom prst="rect">
            <a:avLst/>
          </a:prstGeom>
        </p:spPr>
        <p:txBody>
          <a:bodyPr spcFirstLastPara="1" wrap="square" lIns="91425" tIns="45700" rIns="91425" bIns="45700" anchor="ctr" anchorCtr="0">
            <a:noAutofit/>
          </a:bodyPr>
          <a:lstStyle/>
          <a:p>
            <a:pPr lvl="0"/>
            <a:r>
              <a:rPr lang="es-ES_tradnl" sz="4800" b="1" dirty="0"/>
              <a:t>Cómo Crear y Usar Funciones Propias del Usuario</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43625" y="5958341"/>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3" y="226373"/>
            <a:ext cx="4881923" cy="813000"/>
          </a:xfrm>
        </p:spPr>
        <p:txBody>
          <a:bodyPr/>
          <a:lstStyle/>
          <a:p>
            <a:pPr lvl="0" defTabSz="457200">
              <a:defRPr/>
            </a:pPr>
            <a:r>
              <a:rPr lang="es-CL" sz="2800" b="1" dirty="0">
                <a:solidFill>
                  <a:prstClr val="white"/>
                </a:solidFill>
                <a:latin typeface="Calibri"/>
              </a:rPr>
              <a:t>Características de una </a:t>
            </a:r>
            <a:br>
              <a:rPr lang="es-CL" sz="2800" b="1" dirty="0">
                <a:solidFill>
                  <a:prstClr val="white"/>
                </a:solidFill>
                <a:latin typeface="Calibri"/>
              </a:rPr>
            </a:br>
            <a:r>
              <a:rPr lang="es-CL" sz="2800" b="1" dirty="0">
                <a:solidFill>
                  <a:prstClr val="white"/>
                </a:solidFill>
                <a:latin typeface="Calibri"/>
              </a:rPr>
              <a:t>Función Almacenada</a:t>
            </a:r>
          </a:p>
        </p:txBody>
      </p:sp>
      <p:pic>
        <p:nvPicPr>
          <p:cNvPr id="2" name="Imagen 1">
            <a:extLst>
              <a:ext uri="{FF2B5EF4-FFF2-40B4-BE49-F238E27FC236}">
                <a16:creationId xmlns:a16="http://schemas.microsoft.com/office/drawing/2014/main" id="{3DC578CB-4B59-482F-A65D-49CAF2808DAA}"/>
              </a:ext>
            </a:extLst>
          </p:cNvPr>
          <p:cNvPicPr>
            <a:picLocks noChangeAspect="1"/>
          </p:cNvPicPr>
          <p:nvPr/>
        </p:nvPicPr>
        <p:blipFill>
          <a:blip r:embed="rId3"/>
          <a:stretch>
            <a:fillRect/>
          </a:stretch>
        </p:blipFill>
        <p:spPr>
          <a:xfrm>
            <a:off x="1191475" y="1381456"/>
            <a:ext cx="6761050" cy="5102794"/>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3" y="226373"/>
            <a:ext cx="4881923" cy="813000"/>
          </a:xfrm>
        </p:spPr>
        <p:txBody>
          <a:bodyPr/>
          <a:lstStyle/>
          <a:p>
            <a:pPr lvl="0" defTabSz="457200">
              <a:defRPr/>
            </a:pPr>
            <a:r>
              <a:rPr lang="es-CL" sz="2800" b="1" dirty="0">
                <a:solidFill>
                  <a:prstClr val="white"/>
                </a:solidFill>
                <a:latin typeface="Calibri"/>
              </a:rPr>
              <a:t>Diferencias entre una </a:t>
            </a:r>
            <a:br>
              <a:rPr lang="es-CL" sz="2800" b="1" dirty="0">
                <a:solidFill>
                  <a:prstClr val="white"/>
                </a:solidFill>
                <a:latin typeface="Calibri"/>
              </a:rPr>
            </a:br>
            <a:r>
              <a:rPr lang="es-CL" sz="2800" b="1" dirty="0">
                <a:solidFill>
                  <a:prstClr val="white"/>
                </a:solidFill>
                <a:latin typeface="Calibri"/>
              </a:rPr>
              <a:t>Función y un Procedimiento</a:t>
            </a:r>
          </a:p>
        </p:txBody>
      </p:sp>
      <p:pic>
        <p:nvPicPr>
          <p:cNvPr id="12" name="Imagen 11">
            <a:extLst>
              <a:ext uri="{FF2B5EF4-FFF2-40B4-BE49-F238E27FC236}">
                <a16:creationId xmlns:a16="http://schemas.microsoft.com/office/drawing/2014/main" id="{34CDEE66-B2A6-47F8-B642-D92A09416931}"/>
              </a:ext>
            </a:extLst>
          </p:cNvPr>
          <p:cNvPicPr>
            <a:picLocks noChangeAspect="1"/>
          </p:cNvPicPr>
          <p:nvPr/>
        </p:nvPicPr>
        <p:blipFill>
          <a:blip r:embed="rId3"/>
          <a:stretch>
            <a:fillRect/>
          </a:stretch>
        </p:blipFill>
        <p:spPr>
          <a:xfrm>
            <a:off x="167951" y="2079352"/>
            <a:ext cx="8808098" cy="2600138"/>
          </a:xfrm>
          <a:prstGeom prst="rect">
            <a:avLst/>
          </a:prstGeom>
        </p:spPr>
      </p:pic>
    </p:spTree>
    <p:extLst>
      <p:ext uri="{BB962C8B-B14F-4D97-AF65-F5344CB8AC3E}">
        <p14:creationId xmlns:p14="http://schemas.microsoft.com/office/powerpoint/2010/main" val="213258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Creación de una Función Almacenada</a:t>
            </a:r>
          </a:p>
        </p:txBody>
      </p:sp>
      <p:pic>
        <p:nvPicPr>
          <p:cNvPr id="2" name="Imagen 1">
            <a:extLst>
              <a:ext uri="{FF2B5EF4-FFF2-40B4-BE49-F238E27FC236}">
                <a16:creationId xmlns:a16="http://schemas.microsoft.com/office/drawing/2014/main" id="{70237136-8966-4121-8001-BCFFB6877A88}"/>
              </a:ext>
            </a:extLst>
          </p:cNvPr>
          <p:cNvPicPr>
            <a:picLocks noChangeAspect="1"/>
          </p:cNvPicPr>
          <p:nvPr/>
        </p:nvPicPr>
        <p:blipFill>
          <a:blip r:embed="rId3"/>
          <a:stretch>
            <a:fillRect/>
          </a:stretch>
        </p:blipFill>
        <p:spPr>
          <a:xfrm>
            <a:off x="155065" y="1475952"/>
            <a:ext cx="8833870" cy="4913802"/>
          </a:xfrm>
          <a:prstGeom prst="rect">
            <a:avLst/>
          </a:prstGeom>
        </p:spPr>
      </p:pic>
    </p:spTree>
    <p:extLst>
      <p:ext uri="{BB962C8B-B14F-4D97-AF65-F5344CB8AC3E}">
        <p14:creationId xmlns:p14="http://schemas.microsoft.com/office/powerpoint/2010/main" val="219642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una Función Almacenada</a:t>
            </a:r>
          </a:p>
        </p:txBody>
      </p:sp>
      <p:sp>
        <p:nvSpPr>
          <p:cNvPr id="4" name="Text Box 5">
            <a:extLst>
              <a:ext uri="{FF2B5EF4-FFF2-40B4-BE49-F238E27FC236}">
                <a16:creationId xmlns:a16="http://schemas.microsoft.com/office/drawing/2014/main" id="{DB75A952-7D6A-4552-A377-3486A7DBE60F}"/>
              </a:ext>
            </a:extLst>
          </p:cNvPr>
          <p:cNvSpPr txBox="1">
            <a:spLocks noChangeArrowheads="1"/>
          </p:cNvSpPr>
          <p:nvPr/>
        </p:nvSpPr>
        <p:spPr bwMode="auto">
          <a:xfrm>
            <a:off x="1142623" y="1972222"/>
            <a:ext cx="7077527" cy="3293209"/>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a:spAutoFit/>
          </a:bodyPr>
          <a:lstStyle/>
          <a:p>
            <a:endParaRPr lang="es-MX" sz="800" b="1" dirty="0">
              <a:latin typeface="Calibri" panose="020F0502020204030204" pitchFamily="34" charset="0"/>
              <a:cs typeface="Calibri" panose="020F0502020204030204" pitchFamily="34" charset="0"/>
            </a:endParaRPr>
          </a:p>
          <a:p>
            <a:r>
              <a:rPr lang="en-US" sz="1600" b="1" dirty="0">
                <a:solidFill>
                  <a:srgbClr val="000000"/>
                </a:solidFill>
                <a:latin typeface="Calibri" panose="020F0502020204030204" pitchFamily="34" charset="0"/>
                <a:cs typeface="Calibri" panose="020F0502020204030204" pitchFamily="34" charset="0"/>
              </a:rPr>
              <a:t>CREATE [OR REPLACE] FUNCTION</a:t>
            </a:r>
            <a:r>
              <a:rPr lang="en-US" sz="1600" b="1" i="1" dirty="0">
                <a:solidFill>
                  <a:srgbClr val="000000"/>
                </a:solidFill>
                <a:latin typeface="Calibri" panose="020F0502020204030204" pitchFamily="34" charset="0"/>
                <a:cs typeface="Calibri" panose="020F0502020204030204" pitchFamily="34" charset="0"/>
              </a:rPr>
              <a:t> nombre_función</a:t>
            </a:r>
            <a:br>
              <a:rPr lang="en-US" sz="1600" b="1" i="1" dirty="0">
                <a:solidFill>
                  <a:srgbClr val="000000"/>
                </a:solidFill>
                <a:latin typeface="Calibri" panose="020F0502020204030204" pitchFamily="34" charset="0"/>
                <a:cs typeface="Calibri" panose="020F0502020204030204" pitchFamily="34" charset="0"/>
              </a:rPr>
            </a:br>
            <a:r>
              <a:rPr lang="en-US" sz="1600" b="1" i="1" dirty="0">
                <a:solidFill>
                  <a:srgbClr val="000000"/>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parámetro1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modo1</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 tipo_dato1, ...</a:t>
            </a:r>
            <a:r>
              <a:rPr lang="en-US" sz="1600" b="1" dirty="0">
                <a:solidFill>
                  <a:srgbClr val="000000"/>
                </a:solidFill>
                <a:latin typeface="Calibri" panose="020F0502020204030204" pitchFamily="34" charset="0"/>
                <a:cs typeface="Calibri" panose="020F0502020204030204" pitchFamily="34" charset="0"/>
              </a:rPr>
              <a:t>)]</a:t>
            </a:r>
          </a:p>
          <a:p>
            <a:r>
              <a:rPr lang="en-US" sz="1600" b="1" dirty="0">
                <a:solidFill>
                  <a:srgbClr val="000000"/>
                </a:solidFill>
                <a:latin typeface="Calibri" panose="020F0502020204030204" pitchFamily="34" charset="0"/>
                <a:cs typeface="Calibri" panose="020F0502020204030204" pitchFamily="34" charset="0"/>
              </a:rPr>
              <a:t>RETURN</a:t>
            </a:r>
            <a:r>
              <a:rPr lang="en-US" sz="1600" b="1" i="1" dirty="0">
                <a:solidFill>
                  <a:srgbClr val="000000"/>
                </a:solidFill>
                <a:latin typeface="Calibri" panose="020F0502020204030204" pitchFamily="34" charset="0"/>
                <a:cs typeface="Calibri" panose="020F0502020204030204" pitchFamily="34" charset="0"/>
              </a:rPr>
              <a:t> tipo_dato </a:t>
            </a:r>
            <a:r>
              <a:rPr lang="en-US" sz="1600" b="1" dirty="0">
                <a:solidFill>
                  <a:srgbClr val="000000"/>
                </a:solidFill>
                <a:latin typeface="Calibri" panose="020F0502020204030204" pitchFamily="34" charset="0"/>
                <a:cs typeface="Calibri" panose="020F0502020204030204" pitchFamily="34" charset="0"/>
              </a:rPr>
              <a:t>IS|AS</a:t>
            </a:r>
          </a:p>
          <a:p>
            <a:endParaRPr lang="en-US" sz="800" b="1" dirty="0">
              <a:solidFill>
                <a:srgbClr val="000000"/>
              </a:solidFill>
              <a:latin typeface="Calibri" panose="020F0502020204030204" pitchFamily="34" charset="0"/>
              <a:cs typeface="Calibri" panose="020F0502020204030204" pitchFamily="34" charset="0"/>
            </a:endParaRPr>
          </a:p>
          <a:p>
            <a:r>
              <a:rPr lang="en-US" sz="1600" b="1" i="1" dirty="0">
                <a:solidFill>
                  <a:srgbClr val="000000"/>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declaración_variables_locales; …</a:t>
            </a:r>
            <a:r>
              <a:rPr lang="en-US" sz="1600" b="1" dirty="0">
                <a:solidFill>
                  <a:srgbClr val="000000"/>
                </a:solidFill>
                <a:latin typeface="Calibri" panose="020F0502020204030204" pitchFamily="34" charset="0"/>
                <a:cs typeface="Calibri" panose="020F0502020204030204" pitchFamily="34" charset="0"/>
              </a:rPr>
              <a:t>]</a:t>
            </a:r>
          </a:p>
          <a:p>
            <a:r>
              <a:rPr lang="en-US" sz="1600" b="1" dirty="0">
                <a:solidFill>
                  <a:srgbClr val="000000"/>
                </a:solidFill>
                <a:latin typeface="Calibri" panose="020F0502020204030204" pitchFamily="34" charset="0"/>
                <a:cs typeface="Calibri" panose="020F0502020204030204" pitchFamily="34" charset="0"/>
              </a:rPr>
              <a:t>BEGIN</a:t>
            </a:r>
            <a:br>
              <a:rPr lang="en-US" sz="1600" b="1" dirty="0">
                <a:solidFill>
                  <a:srgbClr val="000000"/>
                </a:solidFill>
                <a:latin typeface="Calibri" panose="020F0502020204030204" pitchFamily="34" charset="0"/>
                <a:cs typeface="Calibri" panose="020F0502020204030204" pitchFamily="34" charset="0"/>
              </a:rPr>
            </a:br>
            <a:r>
              <a:rPr lang="en-US" sz="1600" b="1" i="1" dirty="0">
                <a:solidFill>
                  <a:srgbClr val="000000"/>
                </a:solidFill>
                <a:latin typeface="Calibri" panose="020F0502020204030204" pitchFamily="34" charset="0"/>
                <a:cs typeface="Calibri" panose="020F0502020204030204" pitchFamily="34" charset="0"/>
              </a:rPr>
              <a:t>  -- Sentencias ejecutables SQL y PL/SQL</a:t>
            </a:r>
          </a:p>
          <a:p>
            <a:r>
              <a:rPr lang="en-US" sz="1600" b="1" i="1" dirty="0">
                <a:solidFill>
                  <a:srgbClr val="000000"/>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RETURN</a:t>
            </a:r>
            <a:r>
              <a:rPr lang="en-US" sz="1600" b="1" i="1" dirty="0">
                <a:solidFill>
                  <a:srgbClr val="000000"/>
                </a:solidFill>
                <a:latin typeface="Calibri" panose="020F0502020204030204" pitchFamily="34" charset="0"/>
                <a:cs typeface="Calibri" panose="020F0502020204030204" pitchFamily="34" charset="0"/>
              </a:rPr>
              <a:t> expresión</a:t>
            </a:r>
          </a:p>
          <a:p>
            <a:r>
              <a:rPr lang="en-US" sz="1600" b="1" dirty="0">
                <a:solidFill>
                  <a:srgbClr val="000000"/>
                </a:solidFill>
                <a:latin typeface="Calibri" panose="020F0502020204030204" pitchFamily="34" charset="0"/>
                <a:cs typeface="Calibri" panose="020F0502020204030204" pitchFamily="34" charset="0"/>
              </a:rPr>
              <a:t>[EXCEPTION]</a:t>
            </a:r>
            <a:r>
              <a:rPr lang="en-US" sz="1600" b="1" i="1" dirty="0">
                <a:solidFill>
                  <a:srgbClr val="000000"/>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Bloque PL/SQL estándar</a:t>
            </a:r>
            <a:r>
              <a:rPr lang="en-US" sz="1600" b="1" i="1" dirty="0">
                <a:solidFill>
                  <a:srgbClr val="000000"/>
                </a:solidFill>
                <a:latin typeface="Calibri" panose="020F0502020204030204" pitchFamily="34" charset="0"/>
                <a:cs typeface="Calibri" panose="020F0502020204030204" pitchFamily="34" charset="0"/>
              </a:rPr>
              <a:t> </a:t>
            </a:r>
            <a:br>
              <a:rPr lang="en-US" sz="1600" b="1" i="1" dirty="0">
                <a:solidFill>
                  <a:srgbClr val="000000"/>
                </a:solidFill>
                <a:latin typeface="Calibri" panose="020F0502020204030204" pitchFamily="34" charset="0"/>
                <a:cs typeface="Calibri" panose="020F0502020204030204" pitchFamily="34" charset="0"/>
              </a:rPr>
            </a:br>
            <a:r>
              <a:rPr lang="en-US" sz="1600" b="1" i="1" dirty="0">
                <a:solidFill>
                  <a:srgbClr val="000000"/>
                </a:solidFill>
                <a:latin typeface="Calibri" panose="020F0502020204030204" pitchFamily="34" charset="0"/>
                <a:cs typeface="Calibri" panose="020F0502020204030204" pitchFamily="34" charset="0"/>
              </a:rPr>
              <a:t> -- Sentencias control de excepciones</a:t>
            </a:r>
          </a:p>
          <a:p>
            <a:r>
              <a:rPr lang="en-US" sz="1600" b="1" i="1" dirty="0">
                <a:solidFill>
                  <a:srgbClr val="000000"/>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[RETURN</a:t>
            </a:r>
            <a:r>
              <a:rPr lang="en-US" sz="1600" b="1" i="1" dirty="0">
                <a:solidFill>
                  <a:srgbClr val="000000"/>
                </a:solidFill>
                <a:latin typeface="Calibri" panose="020F0502020204030204" pitchFamily="34" charset="0"/>
                <a:cs typeface="Calibri" panose="020F0502020204030204" pitchFamily="34" charset="0"/>
              </a:rPr>
              <a:t> expresión</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 </a:t>
            </a:r>
          </a:p>
          <a:p>
            <a:r>
              <a:rPr lang="en-US" sz="1600" b="1" dirty="0">
                <a:solidFill>
                  <a:srgbClr val="000000"/>
                </a:solidFill>
                <a:latin typeface="Calibri" panose="020F0502020204030204" pitchFamily="34" charset="0"/>
                <a:cs typeface="Calibri" panose="020F0502020204030204" pitchFamily="34" charset="0"/>
              </a:rPr>
              <a:t>END</a:t>
            </a:r>
            <a:r>
              <a:rPr lang="en-US" sz="1600" b="1" i="1" dirty="0">
                <a:solidFill>
                  <a:srgbClr val="000000"/>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nombre_función</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a:t>
            </a:r>
          </a:p>
          <a:p>
            <a:endParaRPr lang="en-US" sz="1600" b="1" dirty="0">
              <a:latin typeface="Calibri" panose="020F0502020204030204" pitchFamily="34" charset="0"/>
              <a:cs typeface="Calibri" panose="020F0502020204030204" pitchFamily="34" charset="0"/>
            </a:endParaRPr>
          </a:p>
        </p:txBody>
      </p:sp>
      <p:sp>
        <p:nvSpPr>
          <p:cNvPr id="6" name="Rectangle 6">
            <a:extLst>
              <a:ext uri="{FF2B5EF4-FFF2-40B4-BE49-F238E27FC236}">
                <a16:creationId xmlns:a16="http://schemas.microsoft.com/office/drawing/2014/main" id="{C3B07AAD-5034-4842-9C7F-B7BC35BFBC73}"/>
              </a:ext>
            </a:extLst>
          </p:cNvPr>
          <p:cNvSpPr>
            <a:spLocks noChangeArrowheads="1"/>
          </p:cNvSpPr>
          <p:nvPr/>
        </p:nvSpPr>
        <p:spPr bwMode="auto">
          <a:xfrm>
            <a:off x="1206500" y="2955288"/>
            <a:ext cx="3581400" cy="2131061"/>
          </a:xfrm>
          <a:prstGeom prst="rect">
            <a:avLst/>
          </a:prstGeom>
          <a:noFill/>
          <a:ln w="50800">
            <a:solidFill>
              <a:srgbClr val="B80000"/>
            </a:solidFill>
            <a:miter lim="800000"/>
            <a:headEnd/>
            <a:tailEnd/>
          </a:ln>
        </p:spPr>
        <p:txBody>
          <a:bodyPr wrap="none" anchor="ctr"/>
          <a:lstStyle/>
          <a:p>
            <a:endParaRPr lang="es-CL" sz="1800" b="1" dirty="0">
              <a:latin typeface="Calibri" panose="020F0502020204030204" pitchFamily="34" charset="0"/>
              <a:cs typeface="Calibri" panose="020F0502020204030204" pitchFamily="34" charset="0"/>
            </a:endParaRPr>
          </a:p>
        </p:txBody>
      </p:sp>
      <p:sp>
        <p:nvSpPr>
          <p:cNvPr id="7" name="8 Abrir llave">
            <a:extLst>
              <a:ext uri="{FF2B5EF4-FFF2-40B4-BE49-F238E27FC236}">
                <a16:creationId xmlns:a16="http://schemas.microsoft.com/office/drawing/2014/main" id="{E6682E55-A3E7-48F9-BC57-1B63AC235457}"/>
              </a:ext>
            </a:extLst>
          </p:cNvPr>
          <p:cNvSpPr>
            <a:spLocks/>
          </p:cNvSpPr>
          <p:nvPr/>
        </p:nvSpPr>
        <p:spPr bwMode="auto">
          <a:xfrm rot="10800000">
            <a:off x="4840287" y="2938299"/>
            <a:ext cx="371475" cy="2172043"/>
          </a:xfrm>
          <a:prstGeom prst="leftBrace">
            <a:avLst>
              <a:gd name="adj1" fmla="val 7090"/>
              <a:gd name="adj2" fmla="val 50000"/>
            </a:avLst>
          </a:prstGeom>
          <a:noFill/>
          <a:ln w="63500" algn="ctr">
            <a:solidFill>
              <a:schemeClr val="tx1"/>
            </a:solidFill>
            <a:round/>
            <a:headEnd/>
            <a:tailEnd/>
          </a:ln>
        </p:spPr>
        <p:txBody>
          <a:bodyPr rot="10800000" anchor="ctr"/>
          <a:lstStyle/>
          <a:p>
            <a:pPr algn="ctr">
              <a:defRPr/>
            </a:pPr>
            <a:endParaRPr lang="es-CL" b="1" dirty="0">
              <a:latin typeface="Calibri" panose="020F0502020204030204" pitchFamily="34" charset="0"/>
              <a:cs typeface="Calibri" panose="020F0502020204030204" pitchFamily="34" charset="0"/>
            </a:endParaRP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63044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Tree>
    <p:extLst>
      <p:ext uri="{BB962C8B-B14F-4D97-AF65-F5344CB8AC3E}">
        <p14:creationId xmlns:p14="http://schemas.microsoft.com/office/powerpoint/2010/main" val="697013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una Función Almacenada</a:t>
            </a:r>
          </a:p>
        </p:txBody>
      </p:sp>
      <p:sp>
        <p:nvSpPr>
          <p:cNvPr id="11" name="CuadroTexto 10">
            <a:extLst>
              <a:ext uri="{FF2B5EF4-FFF2-40B4-BE49-F238E27FC236}">
                <a16:creationId xmlns:a16="http://schemas.microsoft.com/office/drawing/2014/main" id="{5CF5AC25-21E6-4C4F-AD87-816D99E74C01}"/>
              </a:ext>
            </a:extLst>
          </p:cNvPr>
          <p:cNvSpPr txBox="1"/>
          <p:nvPr/>
        </p:nvSpPr>
        <p:spPr>
          <a:xfrm>
            <a:off x="1794996" y="157662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2" name="CuadroTexto 11">
            <a:extLst>
              <a:ext uri="{FF2B5EF4-FFF2-40B4-BE49-F238E27FC236}">
                <a16:creationId xmlns:a16="http://schemas.microsoft.com/office/drawing/2014/main" id="{16D11481-B9AC-47E4-9183-735934F3427F}"/>
              </a:ext>
            </a:extLst>
          </p:cNvPr>
          <p:cNvSpPr txBox="1"/>
          <p:nvPr/>
        </p:nvSpPr>
        <p:spPr>
          <a:xfrm>
            <a:off x="119605" y="4392430"/>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3" name="CuadroTexto 12">
            <a:extLst>
              <a:ext uri="{FF2B5EF4-FFF2-40B4-BE49-F238E27FC236}">
                <a16:creationId xmlns:a16="http://schemas.microsoft.com/office/drawing/2014/main" id="{A121952B-DC26-44B8-B1C7-A68568526923}"/>
              </a:ext>
            </a:extLst>
          </p:cNvPr>
          <p:cNvSpPr txBox="1"/>
          <p:nvPr/>
        </p:nvSpPr>
        <p:spPr>
          <a:xfrm>
            <a:off x="6470327" y="327522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4D849666-F772-481B-BA27-05039320A758}"/>
              </a:ext>
            </a:extLst>
          </p:cNvPr>
          <p:cNvSpPr txBox="1"/>
          <p:nvPr/>
        </p:nvSpPr>
        <p:spPr>
          <a:xfrm>
            <a:off x="6536552" y="5403288"/>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15" name="Rectangle 3">
            <a:extLst>
              <a:ext uri="{FF2B5EF4-FFF2-40B4-BE49-F238E27FC236}">
                <a16:creationId xmlns:a16="http://schemas.microsoft.com/office/drawing/2014/main" id="{3D9DF89B-3A42-454F-AAA0-3BE198D159AE}"/>
              </a:ext>
            </a:extLst>
          </p:cNvPr>
          <p:cNvSpPr txBox="1">
            <a:spLocks noChangeArrowheads="1"/>
          </p:cNvSpPr>
          <p:nvPr/>
        </p:nvSpPr>
        <p:spPr bwMode="auto">
          <a:xfrm>
            <a:off x="611188" y="112752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crear una Función usando SQL Developer:</a:t>
            </a:r>
            <a:endParaRPr lang="es-CL" sz="2000" kern="1200" dirty="0">
              <a:solidFill>
                <a:prstClr val="black"/>
              </a:solidFill>
              <a:latin typeface="Calibri"/>
              <a:ea typeface="Arial Unicode MS"/>
              <a:cs typeface="Times New Roman" pitchFamily="18" charset="0"/>
            </a:endParaRPr>
          </a:p>
        </p:txBody>
      </p:sp>
      <p:pic>
        <p:nvPicPr>
          <p:cNvPr id="18" name="Imagen 17" descr="Interfaz de usuario gráfica, Texto, Aplicación&#10;&#10;Descripción generada automáticamente">
            <a:extLst>
              <a:ext uri="{FF2B5EF4-FFF2-40B4-BE49-F238E27FC236}">
                <a16:creationId xmlns:a16="http://schemas.microsoft.com/office/drawing/2014/main" id="{68445C4E-0E9D-49D0-A784-E6FA9093C2E3}"/>
              </a:ext>
            </a:extLst>
          </p:cNvPr>
          <p:cNvPicPr>
            <a:picLocks noChangeAspect="1"/>
          </p:cNvPicPr>
          <p:nvPr/>
        </p:nvPicPr>
        <p:blipFill>
          <a:blip r:embed="rId3"/>
          <a:stretch>
            <a:fillRect/>
          </a:stretch>
        </p:blipFill>
        <p:spPr>
          <a:xfrm>
            <a:off x="6940963" y="2479001"/>
            <a:ext cx="1885714" cy="1971429"/>
          </a:xfrm>
          <a:prstGeom prst="rect">
            <a:avLst/>
          </a:prstGeom>
        </p:spPr>
      </p:pic>
      <p:pic>
        <p:nvPicPr>
          <p:cNvPr id="20" name="Imagen 19" descr="Interfaz de usuario gráfica, Texto, Aplicación, Chat o mensaje de texto&#10;&#10;Descripción generada automáticamente">
            <a:extLst>
              <a:ext uri="{FF2B5EF4-FFF2-40B4-BE49-F238E27FC236}">
                <a16:creationId xmlns:a16="http://schemas.microsoft.com/office/drawing/2014/main" id="{2C95CEF0-A1D9-4797-94F7-15F9619F1B74}"/>
              </a:ext>
            </a:extLst>
          </p:cNvPr>
          <p:cNvPicPr>
            <a:picLocks noChangeAspect="1"/>
          </p:cNvPicPr>
          <p:nvPr/>
        </p:nvPicPr>
        <p:blipFill>
          <a:blip r:embed="rId4"/>
          <a:stretch>
            <a:fillRect/>
          </a:stretch>
        </p:blipFill>
        <p:spPr>
          <a:xfrm>
            <a:off x="6973751" y="4652367"/>
            <a:ext cx="1898342" cy="1926122"/>
          </a:xfrm>
          <a:prstGeom prst="rect">
            <a:avLst/>
          </a:prstGeom>
        </p:spPr>
      </p:pic>
      <p:pic>
        <p:nvPicPr>
          <p:cNvPr id="24" name="Imagen 23" descr="Interfaz de usuario gráfica, Texto, Aplicación, Correo electrónico&#10;&#10;Descripción generada automáticamente">
            <a:extLst>
              <a:ext uri="{FF2B5EF4-FFF2-40B4-BE49-F238E27FC236}">
                <a16:creationId xmlns:a16="http://schemas.microsoft.com/office/drawing/2014/main" id="{5ADEC2BD-EACD-451B-B2BB-978B54A2E9EE}"/>
              </a:ext>
            </a:extLst>
          </p:cNvPr>
          <p:cNvPicPr>
            <a:picLocks noChangeAspect="1"/>
          </p:cNvPicPr>
          <p:nvPr/>
        </p:nvPicPr>
        <p:blipFill>
          <a:blip r:embed="rId5"/>
          <a:stretch>
            <a:fillRect/>
          </a:stretch>
        </p:blipFill>
        <p:spPr>
          <a:xfrm>
            <a:off x="509024" y="3311086"/>
            <a:ext cx="5798158" cy="2644111"/>
          </a:xfrm>
          <a:prstGeom prst="rect">
            <a:avLst/>
          </a:prstGeom>
        </p:spPr>
      </p:pic>
      <p:sp>
        <p:nvSpPr>
          <p:cNvPr id="7" name="Rectángulo 6">
            <a:extLst>
              <a:ext uri="{FF2B5EF4-FFF2-40B4-BE49-F238E27FC236}">
                <a16:creationId xmlns:a16="http://schemas.microsoft.com/office/drawing/2014/main" id="{FBB3C38D-125C-4A1C-9E53-EF7BC95686DA}"/>
              </a:ext>
            </a:extLst>
          </p:cNvPr>
          <p:cNvSpPr/>
          <p:nvPr/>
        </p:nvSpPr>
        <p:spPr>
          <a:xfrm>
            <a:off x="747441" y="3342016"/>
            <a:ext cx="216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9" name="Imagen 8" descr="Interfaz de usuario gráfica, Aplicación&#10;&#10;Descripción generada automáticamente">
            <a:extLst>
              <a:ext uri="{FF2B5EF4-FFF2-40B4-BE49-F238E27FC236}">
                <a16:creationId xmlns:a16="http://schemas.microsoft.com/office/drawing/2014/main" id="{5C7762EB-F3A4-4BD4-957A-907907D1AEA3}"/>
              </a:ext>
            </a:extLst>
          </p:cNvPr>
          <p:cNvPicPr>
            <a:picLocks noChangeAspect="1"/>
          </p:cNvPicPr>
          <p:nvPr/>
        </p:nvPicPr>
        <p:blipFill>
          <a:blip r:embed="rId6"/>
          <a:stretch>
            <a:fillRect/>
          </a:stretch>
        </p:blipFill>
        <p:spPr>
          <a:xfrm>
            <a:off x="2197907" y="1570031"/>
            <a:ext cx="4189020" cy="800341"/>
          </a:xfrm>
          <a:prstGeom prst="rect">
            <a:avLst/>
          </a:prstGeom>
        </p:spPr>
      </p:pic>
      <p:sp>
        <p:nvSpPr>
          <p:cNvPr id="8" name="Rectángulo 7">
            <a:extLst>
              <a:ext uri="{FF2B5EF4-FFF2-40B4-BE49-F238E27FC236}">
                <a16:creationId xmlns:a16="http://schemas.microsoft.com/office/drawing/2014/main" id="{7DE897C4-2FA0-40B7-AF6D-28A802165905}"/>
              </a:ext>
            </a:extLst>
          </p:cNvPr>
          <p:cNvSpPr/>
          <p:nvPr/>
        </p:nvSpPr>
        <p:spPr>
          <a:xfrm>
            <a:off x="4463095" y="1765292"/>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421997441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D6D03E-539B-4EF5-AB78-AF38FC971C8B}"/>
</file>

<file path=customXml/itemProps2.xml><?xml version="1.0" encoding="utf-8"?>
<ds:datastoreItem xmlns:ds="http://schemas.openxmlformats.org/officeDocument/2006/customXml" ds:itemID="{B3348356-DC44-42BE-BCE0-C57D57604A30}"/>
</file>

<file path=customXml/itemProps3.xml><?xml version="1.0" encoding="utf-8"?>
<ds:datastoreItem xmlns:ds="http://schemas.openxmlformats.org/officeDocument/2006/customXml" ds:itemID="{2FE8E6C5-608C-41C6-B76C-BC86B6AAFDB4}"/>
</file>

<file path=docProps/app.xml><?xml version="1.0" encoding="utf-8"?>
<Properties xmlns="http://schemas.openxmlformats.org/officeDocument/2006/extended-properties" xmlns:vt="http://schemas.openxmlformats.org/officeDocument/2006/docPropsVTypes">
  <TotalTime>14346</TotalTime>
  <Words>5689</Words>
  <Application>Microsoft Office PowerPoint</Application>
  <PresentationFormat>Presentación en pantalla (4:3)</PresentationFormat>
  <Paragraphs>403</Paragraphs>
  <Slides>27</Slides>
  <Notes>24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Roboto Condensed</vt:lpstr>
      <vt:lpstr>Arial</vt:lpstr>
      <vt:lpstr>Courier New</vt:lpstr>
      <vt:lpstr>Roboto Mono</vt:lpstr>
      <vt:lpstr>Calibri</vt:lpstr>
      <vt:lpstr>Bebas Neue</vt:lpstr>
      <vt:lpstr>Franklin Gothic</vt:lpstr>
      <vt:lpstr>Tema de Office</vt:lpstr>
      <vt:lpstr>Creando Funciones Almacenadas</vt:lpstr>
      <vt:lpstr>Experiencia de Aprendizaje y Competencia Asociada</vt:lpstr>
      <vt:lpstr>Objetivos de la Clase</vt:lpstr>
      <vt:lpstr>Cómo Crear y Usar Funciones Propias del Usuario</vt:lpstr>
      <vt:lpstr>Características de una  Función Almacenada</vt:lpstr>
      <vt:lpstr>Diferencias entre una  Función y un Procedimiento</vt:lpstr>
      <vt:lpstr>Creación de una Función Almacenada</vt:lpstr>
      <vt:lpstr>Crear una Función Almacenada</vt:lpstr>
      <vt:lpstr>Crear una Función Almacenada</vt:lpstr>
      <vt:lpstr>Crear una Función Almacenada</vt:lpstr>
      <vt:lpstr>Crear una Función Almacenada</vt:lpstr>
      <vt:lpstr>Crear una Función Almacenada</vt:lpstr>
      <vt:lpstr>Ejecutar una Función Almacenada</vt:lpstr>
      <vt:lpstr>Ejecutar una Función Almacenada</vt:lpstr>
      <vt:lpstr>Ejecutar una Función Almacenada</vt:lpstr>
      <vt:lpstr>Ejecutar una Función Almacenada</vt:lpstr>
      <vt:lpstr>Ejecutar una Función Almacenada</vt:lpstr>
      <vt:lpstr>Eliminar una Función Almacenada</vt:lpstr>
      <vt:lpstr>Consideraciones al usar Funciones Creadas por el Usuario</vt:lpstr>
      <vt:lpstr>Uso de Funciones en Sentencias SQL</vt:lpstr>
      <vt:lpstr>Uso de Funciones en Sentencias SQL</vt:lpstr>
      <vt:lpstr>Uso de Funciones en Sentencias SQL</vt:lpstr>
      <vt:lpstr>Restricciones de Funciones Definidas por el Usuario </vt:lpstr>
      <vt:lpstr>Notaciones de los Parámetros desde SQL</vt:lpstr>
      <vt:lpstr>Funciones Locales</vt:lpstr>
      <vt:lpstr>Funciones Locales</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873</cp:revision>
  <dcterms:modified xsi:type="dcterms:W3CDTF">2021-01-24T14:24:58Z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